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handoutMasterIdLst>
    <p:handoutMasterId r:id="rId16"/>
  </p:handoutMasterIdLst>
  <p:sldIdLst>
    <p:sldId id="256" r:id="rId2"/>
    <p:sldId id="257" r:id="rId3"/>
    <p:sldId id="266" r:id="rId4"/>
    <p:sldId id="258" r:id="rId5"/>
    <p:sldId id="267" r:id="rId6"/>
    <p:sldId id="264" r:id="rId7"/>
    <p:sldId id="268" r:id="rId8"/>
    <p:sldId id="262" r:id="rId9"/>
    <p:sldId id="271" r:id="rId10"/>
    <p:sldId id="263" r:id="rId11"/>
    <p:sldId id="270" r:id="rId12"/>
    <p:sldId id="265" r:id="rId13"/>
    <p:sldId id="269" r:id="rId14"/>
    <p:sldId id="260"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Tahoma"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Tahoma"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Tahoma"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Tahoma" charset="0"/>
        <a:ea typeface="ＭＳ Ｐゴシック" charset="-128"/>
        <a:cs typeface="+mn-cs"/>
      </a:defRPr>
    </a:lvl5pPr>
    <a:lvl6pPr marL="2286000" algn="l" defTabSz="914400" rtl="0" eaLnBrk="1" latinLnBrk="0" hangingPunct="1">
      <a:defRPr kern="1200">
        <a:solidFill>
          <a:schemeClr val="tx1"/>
        </a:solidFill>
        <a:latin typeface="Tahoma" charset="0"/>
        <a:ea typeface="ＭＳ Ｐゴシック" charset="-128"/>
        <a:cs typeface="+mn-cs"/>
      </a:defRPr>
    </a:lvl6pPr>
    <a:lvl7pPr marL="2743200" algn="l" defTabSz="914400" rtl="0" eaLnBrk="1" latinLnBrk="0" hangingPunct="1">
      <a:defRPr kern="1200">
        <a:solidFill>
          <a:schemeClr val="tx1"/>
        </a:solidFill>
        <a:latin typeface="Tahoma" charset="0"/>
        <a:ea typeface="ＭＳ Ｐゴシック" charset="-128"/>
        <a:cs typeface="+mn-cs"/>
      </a:defRPr>
    </a:lvl7pPr>
    <a:lvl8pPr marL="3200400" algn="l" defTabSz="914400" rtl="0" eaLnBrk="1" latinLnBrk="0" hangingPunct="1">
      <a:defRPr kern="1200">
        <a:solidFill>
          <a:schemeClr val="tx1"/>
        </a:solidFill>
        <a:latin typeface="Tahoma" charset="0"/>
        <a:ea typeface="ＭＳ Ｐゴシック" charset="-128"/>
        <a:cs typeface="+mn-cs"/>
      </a:defRPr>
    </a:lvl8pPr>
    <a:lvl9pPr marL="3657600" algn="l" defTabSz="914400" rtl="0" eaLnBrk="1" latinLnBrk="0" hangingPunct="1">
      <a:defRPr kern="1200">
        <a:solidFill>
          <a:schemeClr val="tx1"/>
        </a:solidFill>
        <a:latin typeface="Tahom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CC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30" autoAdjust="0"/>
    <p:restoredTop sz="94660"/>
  </p:normalViewPr>
  <p:slideViewPr>
    <p:cSldViewPr>
      <p:cViewPr varScale="1">
        <p:scale>
          <a:sx n="92" d="100"/>
          <a:sy n="92" d="100"/>
        </p:scale>
        <p:origin x="-3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7A4760-0F8B-4E0A-81CC-C545205973A1}" type="datetimeFigureOut">
              <a:rPr lang="en-US" smtClean="0"/>
              <a:pPr/>
              <a:t>4/12/2014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4D6B88-6D32-463C-B50B-4C15BE68317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ea typeface="+mn-ea"/>
            </a:endParaRPr>
          </a:p>
        </p:txBody>
      </p:sp>
      <p:sp>
        <p:nvSpPr>
          <p:cNvPr id="2048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2048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fld id="{ECD55051-B12F-4D89-9CD8-019D14F873BC}" type="slidenum">
              <a:rPr lang="en-US"/>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transition spd="slow" advTm="12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B5D0FAA-134A-4038-A41F-25DE0283D8DA}" type="slidenum">
              <a:rPr lang="en-US"/>
              <a:pPr/>
              <a:t>‹#›</a:t>
            </a:fld>
            <a:endParaRPr lang="en-US"/>
          </a:p>
        </p:txBody>
      </p:sp>
    </p:spTree>
  </p:cSld>
  <p:clrMapOvr>
    <a:masterClrMapping/>
  </p:clrMapOvr>
  <p:transition spd="slow" advTm="12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83B086C-F232-416E-A298-BA7434FB9359}" type="slidenum">
              <a:rPr lang="en-US"/>
              <a:pPr/>
              <a:t>‹#›</a:t>
            </a:fld>
            <a:endParaRPr lang="en-US"/>
          </a:p>
        </p:txBody>
      </p:sp>
    </p:spTree>
  </p:cSld>
  <p:clrMapOvr>
    <a:masterClrMapping/>
  </p:clrMapOvr>
  <p:transition spd="slow" advTm="1200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96B95C6D-A64C-4B92-BD53-606CD34D34D1}" type="slidenum">
              <a:rPr lang="en-US"/>
              <a:pPr/>
              <a:t>‹#›</a:t>
            </a:fld>
            <a:endParaRPr lang="en-US"/>
          </a:p>
        </p:txBody>
      </p:sp>
    </p:spTree>
  </p:cSld>
  <p:clrMapOvr>
    <a:masterClrMapping/>
  </p:clrMapOvr>
  <p:transition spd="slow" advTm="12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2C48613-44A5-42A4-9D4C-8D49F9647A0C}" type="slidenum">
              <a:rPr lang="en-US"/>
              <a:pPr/>
              <a:t>‹#›</a:t>
            </a:fld>
            <a:endParaRPr lang="en-US"/>
          </a:p>
        </p:txBody>
      </p:sp>
    </p:spTree>
  </p:cSld>
  <p:clrMapOvr>
    <a:masterClrMapping/>
  </p:clrMapOvr>
  <p:transition spd="slow" advTm="12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6AD3CFA-CF4E-47A0-84D6-31622BBB6D0F}" type="slidenum">
              <a:rPr lang="en-US"/>
              <a:pPr/>
              <a:t>‹#›</a:t>
            </a:fld>
            <a:endParaRPr lang="en-US"/>
          </a:p>
        </p:txBody>
      </p:sp>
    </p:spTree>
  </p:cSld>
  <p:clrMapOvr>
    <a:masterClrMapping/>
  </p:clrMapOvr>
  <p:transition spd="slow" advTm="12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0F8473-4CB7-4BEE-A01B-28EA929628FC}" type="slidenum">
              <a:rPr lang="en-US"/>
              <a:pPr/>
              <a:t>‹#›</a:t>
            </a:fld>
            <a:endParaRPr lang="en-US"/>
          </a:p>
        </p:txBody>
      </p:sp>
    </p:spTree>
  </p:cSld>
  <p:clrMapOvr>
    <a:masterClrMapping/>
  </p:clrMapOvr>
  <p:transition spd="slow" advTm="12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CC3776C-058D-4AB4-ABFC-A92E6E14423C}" type="slidenum">
              <a:rPr lang="en-US"/>
              <a:pPr/>
              <a:t>‹#›</a:t>
            </a:fld>
            <a:endParaRPr lang="en-US"/>
          </a:p>
        </p:txBody>
      </p:sp>
    </p:spTree>
  </p:cSld>
  <p:clrMapOvr>
    <a:masterClrMapping/>
  </p:clrMapOvr>
  <p:transition spd="slow" advTm="12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A114C3C-2F62-4EE4-9214-339E9BAC5E81}" type="slidenum">
              <a:rPr lang="en-US"/>
              <a:pPr/>
              <a:t>‹#›</a:t>
            </a:fld>
            <a:endParaRPr lang="en-US"/>
          </a:p>
        </p:txBody>
      </p:sp>
    </p:spTree>
  </p:cSld>
  <p:clrMapOvr>
    <a:masterClrMapping/>
  </p:clrMapOvr>
  <p:transition spd="slow" advTm="12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0BACF85-8FC2-4DAF-8204-3D7133E94D37}" type="slidenum">
              <a:rPr lang="en-US"/>
              <a:pPr/>
              <a:t>‹#›</a:t>
            </a:fld>
            <a:endParaRPr lang="en-US"/>
          </a:p>
        </p:txBody>
      </p:sp>
    </p:spTree>
  </p:cSld>
  <p:clrMapOvr>
    <a:masterClrMapping/>
  </p:clrMapOvr>
  <p:transition spd="slow" advTm="12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BB7F225-8F56-4AF0-892E-0CCC0D9EF086}" type="slidenum">
              <a:rPr lang="en-US"/>
              <a:pPr/>
              <a:t>‹#›</a:t>
            </a:fld>
            <a:endParaRPr lang="en-US"/>
          </a:p>
        </p:txBody>
      </p:sp>
    </p:spTree>
  </p:cSld>
  <p:clrMapOvr>
    <a:masterClrMapping/>
  </p:clrMapOvr>
  <p:transition spd="slow" advTm="12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4474097-43AA-46C4-BB67-9C791DC06277}" type="slidenum">
              <a:rPr lang="en-US"/>
              <a:pPr/>
              <a:t>‹#›</a:t>
            </a:fld>
            <a:endParaRPr lang="en-US"/>
          </a:p>
        </p:txBody>
      </p:sp>
    </p:spTree>
  </p:cSld>
  <p:clrMapOvr>
    <a:masterClrMapping/>
  </p:clrMapOvr>
  <p:transition spd="slow" advTm="12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23541C5-969E-48E5-B305-B8DCF520DCAE}" type="slidenum">
              <a:rPr lang="en-US"/>
              <a:pPr/>
              <a:t>‹#›</a:t>
            </a:fld>
            <a:endParaRPr lang="en-US"/>
          </a:p>
        </p:txBody>
      </p:sp>
    </p:spTree>
  </p:cSld>
  <p:clrMapOvr>
    <a:masterClrMapping/>
  </p:clrMapOvr>
  <p:transition spd="slow" advTm="12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5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ea typeface="+mn-ea"/>
              </a:defRPr>
            </a:lvl1pPr>
          </a:lstStyle>
          <a:p>
            <a:pPr>
              <a:defRPr/>
            </a:pPr>
            <a:endParaRPr lang="en-US"/>
          </a:p>
        </p:txBody>
      </p:sp>
      <p:sp>
        <p:nvSpPr>
          <p:cNvPr id="194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ea typeface="+mn-ea"/>
              </a:defRPr>
            </a:lvl1pPr>
          </a:lstStyle>
          <a:p>
            <a:pPr>
              <a:defRPr/>
            </a:pPr>
            <a:endParaRPr lang="en-US"/>
          </a:p>
        </p:txBody>
      </p:sp>
      <p:sp>
        <p:nvSpPr>
          <p:cNvPr id="194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A6FB6A47-DF60-4C4C-A0B7-07964BB42CB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8"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spd="slow" advTm="12000">
    <p:fade/>
  </p:transition>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128"/>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128"/>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128"/>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128"/>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128"/>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ＭＳ Ｐゴシック" charset="-128"/>
          <a:cs typeface="+mn-cs"/>
        </a:defRPr>
      </a:lvl1pPr>
      <a:lvl2pPr marL="742950" indent="-285750" algn="l" rtl="0" eaLnBrk="0" fontAlgn="base" hangingPunct="0">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hlink"/>
        </a:buClr>
        <a:buSzPct val="80000"/>
        <a:buFont typeface="Wingdings" charset="2"/>
        <a:buChar char="v"/>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hlink"/>
        </a:buClr>
        <a:buSzPct val="80000"/>
        <a:buFont typeface="Wingdings" charset="2"/>
        <a:buChar char="v"/>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hlink"/>
        </a:buClr>
        <a:buSzPct val="80000"/>
        <a:buFont typeface="Wingdings" charset="2"/>
        <a:buChar char="v"/>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hlink"/>
        </a:buClr>
        <a:buSzPct val="80000"/>
        <a:buFont typeface="Wingdings" charset="2"/>
        <a:buChar char="v"/>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hlink"/>
        </a:buClr>
        <a:buSzPct val="80000"/>
        <a:buFont typeface="Wingdings" charset="2"/>
        <a:buChar char="v"/>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coastgis.marsci.uga.edu/summit/watercyclegen.htm"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coastgis.marsci.uga.edu/summit/watercyclegen.htm"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jupiterimages.com/itemDetail.aspx?itemID=2314720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hyperlink" Target="http://www.epa.gov/region7/kids/images/wtrcycle.gi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12.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coastgis.marsci.uga.edu/summit/watercyclegen.htm"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coastgis.marsci.uga.edu/summit/watercyclegen.htm"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dnr.state.wi.us/org/caer/ce/eek/earth/groundwater/images/trans.gif"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coastgis.marsci.uga.edu/summit/watercyclegen.htm"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bigfoto.com/sites/galery/sky/08_sky-clouds-x.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smtClean="0">
                <a:solidFill>
                  <a:schemeClr val="folHlink"/>
                </a:solidFill>
              </a:rPr>
              <a:t>The Water Cycle</a:t>
            </a:r>
            <a:endParaRPr lang="en-US" dirty="0" smtClean="0">
              <a:solidFill>
                <a:srgbClr val="99CCFF"/>
              </a:solidFill>
            </a:endParaRPr>
          </a:p>
        </p:txBody>
      </p:sp>
      <p:sp>
        <p:nvSpPr>
          <p:cNvPr id="2051" name="Rectangle 3"/>
          <p:cNvSpPr>
            <a:spLocks noGrp="1" noChangeArrowheads="1"/>
          </p:cNvSpPr>
          <p:nvPr>
            <p:ph type="subTitle" idx="1"/>
          </p:nvPr>
        </p:nvSpPr>
        <p:spPr>
          <a:xfrm>
            <a:off x="1371600" y="3886200"/>
            <a:ext cx="6400800" cy="2209800"/>
          </a:xfrm>
        </p:spPr>
        <p:txBody>
          <a:bodyPr/>
          <a:lstStyle/>
          <a:p>
            <a:pPr eaLnBrk="1" hangingPunct="1">
              <a:lnSpc>
                <a:spcPct val="80000"/>
              </a:lnSpc>
            </a:pPr>
            <a:endParaRPr lang="en-US" sz="2800" dirty="0" smtClean="0"/>
          </a:p>
          <a:p>
            <a:pPr eaLnBrk="1" hangingPunct="1">
              <a:lnSpc>
                <a:spcPct val="80000"/>
              </a:lnSpc>
            </a:pPr>
            <a:endParaRPr lang="en-US" sz="2800" dirty="0" smtClean="0"/>
          </a:p>
          <a:p>
            <a:pPr eaLnBrk="1" hangingPunct="1">
              <a:lnSpc>
                <a:spcPct val="80000"/>
              </a:lnSpc>
            </a:pPr>
            <a:endParaRPr lang="en-US" sz="2800" dirty="0" smtClean="0"/>
          </a:p>
          <a:p>
            <a:pPr eaLnBrk="1" hangingPunct="1">
              <a:lnSpc>
                <a:spcPct val="80000"/>
              </a:lnSpc>
            </a:pPr>
            <a:endParaRPr lang="en-US" sz="2800" dirty="0" smtClean="0"/>
          </a:p>
        </p:txBody>
      </p:sp>
      <p:pic>
        <p:nvPicPr>
          <p:cNvPr id="2054" name="Picture 6">
            <a:hlinkClick r:id="" action="ppaction://media"/>
          </p:cNvPr>
          <p:cNvPicPr>
            <a:picLocks noRot="1" noChangeAspect="1" noChangeArrowheads="1"/>
          </p:cNvPicPr>
          <p:nvPr>
            <a:wavAudioFile r:embed="rId1" name="beach3.wav"/>
          </p:nvPr>
        </p:nvPicPr>
        <p:blipFill>
          <a:blip r:embed="rId3"/>
          <a:srcRect/>
          <a:stretch>
            <a:fillRect/>
          </a:stretch>
        </p:blipFill>
        <p:spPr bwMode="auto">
          <a:xfrm>
            <a:off x="381000" y="5867400"/>
            <a:ext cx="304800" cy="304800"/>
          </a:xfrm>
          <a:prstGeom prst="rect">
            <a:avLst/>
          </a:prstGeom>
          <a:noFill/>
          <a:ln w="9525">
            <a:noFill/>
            <a:miter lim="800000"/>
            <a:headEnd/>
            <a:tailEnd/>
          </a:ln>
        </p:spPr>
      </p:pic>
    </p:spTree>
  </p:cSld>
  <p:clrMapOvr>
    <a:masterClrMapping/>
  </p:clrMapOvr>
  <p:transition spd="slow" advTm="9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mph" presetSubtype="0" fill="hold" grpId="1" nodeType="click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2050"/>
                                        </p:tgtEl>
                                        <p:attrNameLst>
                                          <p:attrName>ppt_x</p:attrName>
                                          <p:attrName>ppt_y</p:attrName>
                                        </p:attrNameLst>
                                      </p:cBhvr>
                                    </p:animMotion>
                                    <p:animRot by="1500000">
                                      <p:cBhvr>
                                        <p:cTn id="13" dur="125" fill="hold">
                                          <p:stCondLst>
                                            <p:cond delay="0"/>
                                          </p:stCondLst>
                                        </p:cTn>
                                        <p:tgtEl>
                                          <p:spTgt spid="2050"/>
                                        </p:tgtEl>
                                        <p:attrNameLst>
                                          <p:attrName>r</p:attrName>
                                        </p:attrNameLst>
                                      </p:cBhvr>
                                    </p:animRot>
                                    <p:animRot by="-1500000">
                                      <p:cBhvr>
                                        <p:cTn id="14" dur="125" fill="hold">
                                          <p:stCondLst>
                                            <p:cond delay="125"/>
                                          </p:stCondLst>
                                        </p:cTn>
                                        <p:tgtEl>
                                          <p:spTgt spid="2050"/>
                                        </p:tgtEl>
                                        <p:attrNameLst>
                                          <p:attrName>r</p:attrName>
                                        </p:attrNameLst>
                                      </p:cBhvr>
                                    </p:animRot>
                                    <p:animRot by="-1500000">
                                      <p:cBhvr>
                                        <p:cTn id="15" dur="125" fill="hold">
                                          <p:stCondLst>
                                            <p:cond delay="250"/>
                                          </p:stCondLst>
                                        </p:cTn>
                                        <p:tgtEl>
                                          <p:spTgt spid="2050"/>
                                        </p:tgtEl>
                                        <p:attrNameLst>
                                          <p:attrName>r</p:attrName>
                                        </p:attrNameLst>
                                      </p:cBhvr>
                                    </p:animRot>
                                    <p:animRot by="1500000">
                                      <p:cBhvr>
                                        <p:cTn id="16" dur="125" fill="hold">
                                          <p:stCondLst>
                                            <p:cond delay="375"/>
                                          </p:stCondLst>
                                        </p:cTn>
                                        <p:tgtEl>
                                          <p:spTgt spid="2050"/>
                                        </p:tgtEl>
                                        <p:attrNameLst>
                                          <p:attrName>r</p:attrName>
                                        </p:attrNameLst>
                                      </p:cBhvr>
                                    </p:animRot>
                                  </p:childTnLst>
                                </p:cTn>
                              </p:par>
                            </p:childTnLst>
                          </p:cTn>
                        </p:par>
                        <p:par>
                          <p:cTn id="17" fill="hold">
                            <p:stCondLst>
                              <p:cond delay="1100"/>
                            </p:stCondLst>
                            <p:childTnLst>
                              <p:par>
                                <p:cTn id="18" presetID="1" presetClass="mediacall" presetSubtype="0" fill="hold" nodeType="afterEffect">
                                  <p:stCondLst>
                                    <p:cond delay="0"/>
                                  </p:stCondLst>
                                  <p:childTnLst>
                                    <p:cmd type="call" cmd="playFrom(0.0)">
                                      <p:cBhvr>
                                        <p:cTn id="19" dur="9111" fill="hold"/>
                                        <p:tgtEl>
                                          <p:spTgt spid="205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2054"/>
                </p:tgtEl>
              </p:cMediaNode>
            </p:audio>
          </p:childTnLst>
        </p:cTn>
      </p:par>
    </p:tnLst>
    <p:bldLst>
      <p:bldP spid="2050" grpId="0"/>
      <p:bldP spid="205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sz="half" idx="1"/>
          </p:nvPr>
        </p:nvSpPr>
        <p:spPr/>
        <p:txBody>
          <a:bodyPr/>
          <a:lstStyle/>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p:txBody>
      </p:sp>
      <p:pic>
        <p:nvPicPr>
          <p:cNvPr id="38916" name="Picture 4" descr="Hydro_cycle_sm">
            <a:hlinkClick r:id="rId2"/>
          </p:cNvPr>
          <p:cNvPicPr>
            <a:picLocks noChangeAspect="1" noChangeArrowheads="1"/>
          </p:cNvPicPr>
          <p:nvPr/>
        </p:nvPicPr>
        <p:blipFill>
          <a:blip r:embed="rId3"/>
          <a:srcRect/>
          <a:stretch>
            <a:fillRect/>
          </a:stretch>
        </p:blipFill>
        <p:spPr bwMode="auto">
          <a:xfrm>
            <a:off x="157163" y="1143000"/>
            <a:ext cx="8839200" cy="3586163"/>
          </a:xfrm>
          <a:prstGeom prst="rect">
            <a:avLst/>
          </a:prstGeom>
          <a:noFill/>
          <a:ln w="9525">
            <a:noFill/>
            <a:miter lim="800000"/>
            <a:headEnd/>
            <a:tailEnd/>
          </a:ln>
        </p:spPr>
      </p:pic>
      <p:sp>
        <p:nvSpPr>
          <p:cNvPr id="24580" name="Text Box 5"/>
          <p:cNvSpPr txBox="1">
            <a:spLocks noChangeArrowheads="1"/>
          </p:cNvSpPr>
          <p:nvPr/>
        </p:nvSpPr>
        <p:spPr bwMode="auto">
          <a:xfrm>
            <a:off x="228600" y="4267200"/>
            <a:ext cx="8686800" cy="1565275"/>
          </a:xfrm>
          <a:prstGeom prst="rect">
            <a:avLst/>
          </a:prstGeom>
          <a:noFill/>
          <a:ln w="9525">
            <a:noFill/>
            <a:miter lim="800000"/>
            <a:headEnd/>
            <a:tailEnd/>
          </a:ln>
        </p:spPr>
        <p:txBody>
          <a:bodyPr>
            <a:spAutoFit/>
          </a:bodyPr>
          <a:lstStyle/>
          <a:p>
            <a:pPr marL="342900" indent="-342900">
              <a:spcBef>
                <a:spcPct val="50000"/>
              </a:spcBef>
              <a:buFontTx/>
              <a:buAutoNum type="arabicParenR"/>
            </a:pPr>
            <a:endParaRPr lang="en-US" sz="2400"/>
          </a:p>
          <a:p>
            <a:pPr marL="342900" indent="-342900">
              <a:spcBef>
                <a:spcPct val="50000"/>
              </a:spcBef>
            </a:pPr>
            <a:endParaRPr lang="en-US" sz="2400"/>
          </a:p>
          <a:p>
            <a:pPr marL="342900" indent="-342900">
              <a:spcBef>
                <a:spcPct val="50000"/>
              </a:spcBef>
              <a:buFontTx/>
              <a:buAutoNum type="arabicParenR"/>
            </a:pPr>
            <a:endParaRPr lang="en-US" sz="2400"/>
          </a:p>
        </p:txBody>
      </p:sp>
      <p:sp>
        <p:nvSpPr>
          <p:cNvPr id="38919" name="Oval 7"/>
          <p:cNvSpPr>
            <a:spLocks noChangeArrowheads="1"/>
          </p:cNvSpPr>
          <p:nvPr/>
        </p:nvSpPr>
        <p:spPr bwMode="auto">
          <a:xfrm>
            <a:off x="2362200" y="1219200"/>
            <a:ext cx="3962400" cy="1524000"/>
          </a:xfrm>
          <a:prstGeom prst="ellipse">
            <a:avLst/>
          </a:prstGeom>
          <a:solidFill>
            <a:schemeClr val="tx2">
              <a:alpha val="0"/>
            </a:schemeClr>
          </a:solidFill>
          <a:ln w="57150">
            <a:solidFill>
              <a:srgbClr val="FF0000"/>
            </a:solidFill>
            <a:round/>
            <a:headEnd/>
            <a:tailEnd/>
          </a:ln>
        </p:spPr>
        <p:txBody>
          <a:bodyPr wrap="none" anchor="ctr"/>
          <a:lstStyle/>
          <a:p>
            <a:endParaRPr lang="en-US"/>
          </a:p>
        </p:txBody>
      </p:sp>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dissolve">
                                      <p:cBhvr>
                                        <p:cTn id="7" dur="500"/>
                                        <p:tgtEl>
                                          <p:spTgt spid="3891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8919"/>
                                        </p:tgtEl>
                                        <p:attrNameLst>
                                          <p:attrName>style.visibility</p:attrName>
                                        </p:attrNameLst>
                                      </p:cBhvr>
                                      <p:to>
                                        <p:strVal val="visible"/>
                                      </p:to>
                                    </p:set>
                                    <p:anim calcmode="lin" valueType="num">
                                      <p:cBhvr additive="base">
                                        <p:cTn id="12" dur="500" fill="hold"/>
                                        <p:tgtEl>
                                          <p:spTgt spid="38919"/>
                                        </p:tgtEl>
                                        <p:attrNameLst>
                                          <p:attrName>ppt_x</p:attrName>
                                        </p:attrNameLst>
                                      </p:cBhvr>
                                      <p:tavLst>
                                        <p:tav tm="0">
                                          <p:val>
                                            <p:strVal val="#ppt_x"/>
                                          </p:val>
                                        </p:tav>
                                        <p:tav tm="100000">
                                          <p:val>
                                            <p:strVal val="#ppt_x"/>
                                          </p:val>
                                        </p:tav>
                                      </p:tavLst>
                                    </p:anim>
                                    <p:anim calcmode="lin" valueType="num">
                                      <p:cBhvr additive="base">
                                        <p:cTn id="13" dur="500" fill="hold"/>
                                        <p:tgtEl>
                                          <p:spTgt spid="389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685800"/>
            <a:ext cx="8229600" cy="1384300"/>
          </a:xfrm>
        </p:spPr>
        <p:txBody>
          <a:bodyPr/>
          <a:lstStyle/>
          <a:p>
            <a:pPr eaLnBrk="1" hangingPunct="1"/>
            <a:r>
              <a:rPr lang="en-US" sz="3200" smtClean="0">
                <a:solidFill>
                  <a:schemeClr val="tx1"/>
                </a:solidFill>
                <a:effectLst/>
              </a:rPr>
              <a:t>When the water in the clouds gets too heavy, the water falls back to the earth.  This is called </a:t>
            </a:r>
            <a:r>
              <a:rPr lang="en-US" sz="3200" smtClean="0">
                <a:solidFill>
                  <a:srgbClr val="FF0000"/>
                </a:solidFill>
                <a:effectLst/>
              </a:rPr>
              <a:t>precipitation.</a:t>
            </a:r>
            <a:r>
              <a:rPr lang="en-US" sz="3200" smtClean="0">
                <a:solidFill>
                  <a:schemeClr val="tx1"/>
                </a:solidFill>
                <a:effectLst/>
              </a:rPr>
              <a:t/>
            </a:r>
            <a:br>
              <a:rPr lang="en-US" sz="3200" smtClean="0">
                <a:solidFill>
                  <a:schemeClr val="tx1"/>
                </a:solidFill>
                <a:effectLst/>
              </a:rPr>
            </a:br>
            <a:endParaRPr lang="en-US" sz="3200" smtClean="0">
              <a:solidFill>
                <a:schemeClr val="tx1"/>
              </a:solidFill>
              <a:effectLst/>
            </a:endParaRPr>
          </a:p>
        </p:txBody>
      </p:sp>
      <p:pic>
        <p:nvPicPr>
          <p:cNvPr id="46087" name="Picture 7" descr="rain"/>
          <p:cNvPicPr>
            <a:picLocks noChangeAspect="1" noChangeArrowheads="1"/>
          </p:cNvPicPr>
          <p:nvPr/>
        </p:nvPicPr>
        <p:blipFill>
          <a:blip r:embed="rId2"/>
          <a:srcRect/>
          <a:stretch>
            <a:fillRect/>
          </a:stretch>
        </p:blipFill>
        <p:spPr bwMode="auto">
          <a:xfrm>
            <a:off x="2209800" y="2514600"/>
            <a:ext cx="3733800" cy="3733800"/>
          </a:xfrm>
          <a:prstGeom prst="rect">
            <a:avLst/>
          </a:prstGeom>
          <a:noFill/>
          <a:ln w="9525">
            <a:noFill/>
            <a:miter lim="800000"/>
            <a:headEnd/>
            <a:tailEnd/>
          </a:ln>
        </p:spPr>
      </p:pic>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6082"/>
                                        </p:tgtEl>
                                        <p:attrNameLst>
                                          <p:attrName>style.visibility</p:attrName>
                                        </p:attrNameLst>
                                      </p:cBhvr>
                                      <p:to>
                                        <p:strVal val="visible"/>
                                      </p:to>
                                    </p:set>
                                    <p:anim calcmode="discrete" valueType="clr">
                                      <p:cBhvr override="childStyle">
                                        <p:cTn id="7" dur="80"/>
                                        <p:tgtEl>
                                          <p:spTgt spid="4608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6082"/>
                                        </p:tgtEl>
                                        <p:attrNameLst>
                                          <p:attrName>fillcolor</p:attrName>
                                        </p:attrNameLst>
                                      </p:cBhvr>
                                      <p:tavLst>
                                        <p:tav tm="0">
                                          <p:val>
                                            <p:clrVal>
                                              <a:schemeClr val="accent2"/>
                                            </p:clrVal>
                                          </p:val>
                                        </p:tav>
                                        <p:tav tm="50000">
                                          <p:val>
                                            <p:clrVal>
                                              <a:schemeClr val="hlink"/>
                                            </p:clrVal>
                                          </p:val>
                                        </p:tav>
                                      </p:tavLst>
                                    </p:anim>
                                    <p:set>
                                      <p:cBhvr>
                                        <p:cTn id="9" dur="80"/>
                                        <p:tgtEl>
                                          <p:spTgt spid="4608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46087"/>
                                        </p:tgtEl>
                                        <p:attrNameLst>
                                          <p:attrName>style.visibility</p:attrName>
                                        </p:attrNameLst>
                                      </p:cBhvr>
                                      <p:to>
                                        <p:strVal val="visible"/>
                                      </p:to>
                                    </p:set>
                                    <p:animEffect transition="in" filter="dissolve">
                                      <p:cBhvr>
                                        <p:cTn id="14" dur="500"/>
                                        <p:tgtEl>
                                          <p:spTgt spid="46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sz="half" idx="1"/>
          </p:nvPr>
        </p:nvSpPr>
        <p:spPr/>
        <p:txBody>
          <a:bodyPr/>
          <a:lstStyle/>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p:txBody>
      </p:sp>
      <p:pic>
        <p:nvPicPr>
          <p:cNvPr id="40964" name="Picture 4" descr="Hydro_cycle_sm">
            <a:hlinkClick r:id="rId2"/>
          </p:cNvPr>
          <p:cNvPicPr>
            <a:picLocks noChangeAspect="1" noChangeArrowheads="1"/>
          </p:cNvPicPr>
          <p:nvPr/>
        </p:nvPicPr>
        <p:blipFill>
          <a:blip r:embed="rId3"/>
          <a:srcRect/>
          <a:stretch>
            <a:fillRect/>
          </a:stretch>
        </p:blipFill>
        <p:spPr bwMode="auto">
          <a:xfrm>
            <a:off x="114300" y="1219200"/>
            <a:ext cx="8915400" cy="3616325"/>
          </a:xfrm>
          <a:prstGeom prst="rect">
            <a:avLst/>
          </a:prstGeom>
          <a:noFill/>
          <a:ln w="9525">
            <a:noFill/>
            <a:miter lim="800000"/>
            <a:headEnd/>
            <a:tailEnd/>
          </a:ln>
        </p:spPr>
      </p:pic>
      <p:sp>
        <p:nvSpPr>
          <p:cNvPr id="40966" name="Oval 6"/>
          <p:cNvSpPr>
            <a:spLocks noChangeArrowheads="1"/>
          </p:cNvSpPr>
          <p:nvPr/>
        </p:nvSpPr>
        <p:spPr bwMode="auto">
          <a:xfrm>
            <a:off x="5029200" y="2819400"/>
            <a:ext cx="1905000" cy="1219200"/>
          </a:xfrm>
          <a:prstGeom prst="ellipse">
            <a:avLst/>
          </a:prstGeom>
          <a:solidFill>
            <a:schemeClr val="tx2">
              <a:alpha val="0"/>
            </a:schemeClr>
          </a:solidFill>
          <a:ln w="57150">
            <a:solidFill>
              <a:srgbClr val="FF0000"/>
            </a:solidFill>
            <a:round/>
            <a:headEnd/>
            <a:tailEnd/>
          </a:ln>
        </p:spPr>
        <p:txBody>
          <a:bodyPr wrap="none" anchor="ctr"/>
          <a:lstStyle/>
          <a:p>
            <a:endParaRPr lang="en-US"/>
          </a:p>
        </p:txBody>
      </p:sp>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dissolve">
                                      <p:cBhvr>
                                        <p:cTn id="7" dur="500"/>
                                        <p:tgtEl>
                                          <p:spTgt spid="4096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966"/>
                                        </p:tgtEl>
                                        <p:attrNameLst>
                                          <p:attrName>style.visibility</p:attrName>
                                        </p:attrNameLst>
                                      </p:cBhvr>
                                      <p:to>
                                        <p:strVal val="visible"/>
                                      </p:to>
                                    </p:set>
                                    <p:anim calcmode="lin" valueType="num">
                                      <p:cBhvr additive="base">
                                        <p:cTn id="12" dur="500" fill="hold"/>
                                        <p:tgtEl>
                                          <p:spTgt spid="40966"/>
                                        </p:tgtEl>
                                        <p:attrNameLst>
                                          <p:attrName>ppt_x</p:attrName>
                                        </p:attrNameLst>
                                      </p:cBhvr>
                                      <p:tavLst>
                                        <p:tav tm="0">
                                          <p:val>
                                            <p:strVal val="#ppt_x"/>
                                          </p:val>
                                        </p:tav>
                                        <p:tav tm="100000">
                                          <p:val>
                                            <p:strVal val="#ppt_x"/>
                                          </p:val>
                                        </p:tav>
                                      </p:tavLst>
                                    </p:anim>
                                    <p:anim calcmode="lin" valueType="num">
                                      <p:cBhvr additive="base">
                                        <p:cTn id="13" dur="500" fill="hold"/>
                                        <p:tgtEl>
                                          <p:spTgt spid="409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066800"/>
            <a:ext cx="8229600" cy="1371600"/>
          </a:xfrm>
        </p:spPr>
        <p:txBody>
          <a:bodyPr/>
          <a:lstStyle/>
          <a:p>
            <a:pPr eaLnBrk="1" hangingPunct="1"/>
            <a:r>
              <a:rPr lang="en-US" sz="2800" smtClean="0">
                <a:solidFill>
                  <a:schemeClr val="tx1"/>
                </a:solidFill>
                <a:effectLst/>
              </a:rPr>
              <a:t>When rain falls on the land, some of the water is absorbed into the ground forming pockets of water called groundwater.  Most groundwater eventually returns to the ocean.  Other precipitation runs directly into streams or rivers.  Water that collects in rivers, streams, and oceans is called </a:t>
            </a:r>
            <a:r>
              <a:rPr lang="en-US" sz="2800" smtClean="0">
                <a:solidFill>
                  <a:srgbClr val="FF0000"/>
                </a:solidFill>
                <a:effectLst/>
              </a:rPr>
              <a:t>runoff.</a:t>
            </a:r>
            <a:r>
              <a:rPr lang="en-US" sz="2800" smtClean="0">
                <a:solidFill>
                  <a:schemeClr val="tx1"/>
                </a:solidFill>
                <a:effectLst/>
              </a:rPr>
              <a:t/>
            </a:r>
            <a:br>
              <a:rPr lang="en-US" sz="2800" smtClean="0">
                <a:solidFill>
                  <a:schemeClr val="tx1"/>
                </a:solidFill>
                <a:effectLst/>
              </a:rPr>
            </a:br>
            <a:endParaRPr lang="en-US" sz="2800" smtClean="0">
              <a:solidFill>
                <a:schemeClr val="tx1"/>
              </a:solidFill>
              <a:effectLst/>
            </a:endParaRPr>
          </a:p>
        </p:txBody>
      </p:sp>
      <p:pic>
        <p:nvPicPr>
          <p:cNvPr id="45061" name="Picture 5" descr="23147209">
            <a:hlinkClick r:id="rId2"/>
          </p:cNvPr>
          <p:cNvPicPr>
            <a:picLocks noChangeAspect="1" noChangeArrowheads="1"/>
          </p:cNvPicPr>
          <p:nvPr/>
        </p:nvPicPr>
        <p:blipFill>
          <a:blip r:embed="rId3"/>
          <a:srcRect/>
          <a:stretch>
            <a:fillRect/>
          </a:stretch>
        </p:blipFill>
        <p:spPr bwMode="auto">
          <a:xfrm>
            <a:off x="2514600" y="3505200"/>
            <a:ext cx="4191000" cy="2794000"/>
          </a:xfrm>
          <a:prstGeom prst="rect">
            <a:avLst/>
          </a:prstGeom>
          <a:noFill/>
          <a:ln w="9525">
            <a:noFill/>
            <a:miter lim="800000"/>
            <a:headEnd/>
            <a:tailEnd/>
          </a:ln>
        </p:spPr>
      </p:pic>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5058"/>
                                        </p:tgtEl>
                                        <p:attrNameLst>
                                          <p:attrName>style.visibility</p:attrName>
                                        </p:attrNameLst>
                                      </p:cBhvr>
                                      <p:to>
                                        <p:strVal val="visible"/>
                                      </p:to>
                                    </p:set>
                                    <p:anim calcmode="discrete" valueType="clr">
                                      <p:cBhvr override="childStyle">
                                        <p:cTn id="7" dur="80"/>
                                        <p:tgtEl>
                                          <p:spTgt spid="4505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58"/>
                                        </p:tgtEl>
                                        <p:attrNameLst>
                                          <p:attrName>fillcolor</p:attrName>
                                        </p:attrNameLst>
                                      </p:cBhvr>
                                      <p:tavLst>
                                        <p:tav tm="0">
                                          <p:val>
                                            <p:clrVal>
                                              <a:schemeClr val="accent2"/>
                                            </p:clrVal>
                                          </p:val>
                                        </p:tav>
                                        <p:tav tm="50000">
                                          <p:val>
                                            <p:clrVal>
                                              <a:schemeClr val="hlink"/>
                                            </p:clrVal>
                                          </p:val>
                                        </p:tav>
                                      </p:tavLst>
                                    </p:anim>
                                    <p:set>
                                      <p:cBhvr>
                                        <p:cTn id="9" dur="80"/>
                                        <p:tgtEl>
                                          <p:spTgt spid="4505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45061"/>
                                        </p:tgtEl>
                                        <p:attrNameLst>
                                          <p:attrName>style.visibility</p:attrName>
                                        </p:attrNameLst>
                                      </p:cBhvr>
                                      <p:to>
                                        <p:strVal val="visible"/>
                                      </p:to>
                                    </p:set>
                                    <p:animEffect transition="in" filter="dissolve">
                                      <p:cBhvr>
                                        <p:cTn id="14"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watercycle">
            <a:hlinkClick r:id="rId2"/>
          </p:cNvPr>
          <p:cNvPicPr>
            <a:picLocks noChangeAspect="1" noChangeArrowheads="1" noCrop="1"/>
          </p:cNvPicPr>
          <p:nvPr/>
        </p:nvPicPr>
        <p:blipFill>
          <a:blip r:embed="rId3"/>
          <a:srcRect/>
          <a:stretch>
            <a:fillRect/>
          </a:stretch>
        </p:blipFill>
        <p:spPr bwMode="auto">
          <a:xfrm>
            <a:off x="1447800" y="457200"/>
            <a:ext cx="6526213" cy="5762625"/>
          </a:xfrm>
          <a:prstGeom prst="rect">
            <a:avLst/>
          </a:prstGeom>
          <a:noFill/>
          <a:ln w="9525">
            <a:noFill/>
            <a:miter lim="800000"/>
            <a:headEnd/>
            <a:tailEnd/>
          </a:ln>
        </p:spPr>
      </p:pic>
    </p:spTree>
  </p:cSld>
  <p:clrMapOvr>
    <a:masterClrMapping/>
  </p:clrMapOvr>
  <p:transition spd="slow" advTm="1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dissolve">
                                      <p:cBhvr>
                                        <p:cTn id="7" dur="1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a:xfrm>
            <a:off x="457200" y="1905000"/>
            <a:ext cx="8153400" cy="4114800"/>
          </a:xfrm>
        </p:spPr>
        <p:txBody>
          <a:bodyPr/>
          <a:lstStyle/>
          <a:p>
            <a:pPr eaLnBrk="1" hangingPunct="1">
              <a:buFontTx/>
              <a:buNone/>
            </a:pPr>
            <a:r>
              <a:rPr lang="en-US" sz="2800" smtClean="0"/>
              <a:t>	</a:t>
            </a:r>
          </a:p>
          <a:p>
            <a:pPr eaLnBrk="1" hangingPunct="1">
              <a:buFontTx/>
              <a:buNone/>
            </a:pPr>
            <a:r>
              <a:rPr lang="en-US" sz="2800" smtClean="0"/>
              <a:t>	Water never leaves the Earth. It is constantly being cycled through the atmosphere, ocean, and land. This process, known as the </a:t>
            </a:r>
            <a:r>
              <a:rPr lang="en-US" sz="2800" b="1" smtClean="0">
                <a:solidFill>
                  <a:srgbClr val="99CCFF"/>
                </a:solidFill>
              </a:rPr>
              <a:t>water cycle</a:t>
            </a:r>
            <a:r>
              <a:rPr lang="en-US" sz="2800" smtClean="0">
                <a:solidFill>
                  <a:schemeClr val="tx2"/>
                </a:solidFill>
              </a:rPr>
              <a:t>, is driven by energy from the sun. The water cycle is crucial to the existence of life on our planet. </a:t>
            </a:r>
            <a:endParaRPr lang="en-US" sz="2800" smtClean="0">
              <a:solidFill>
                <a:schemeClr val="folHlink"/>
              </a:solidFill>
            </a:endParaRPr>
          </a:p>
        </p:txBody>
      </p:sp>
      <p:pic>
        <p:nvPicPr>
          <p:cNvPr id="22532" name="Picture 4" descr="j0282868"/>
          <p:cNvPicPr>
            <a:picLocks noGrp="1" noChangeAspect="1" noChangeArrowheads="1" noCrop="1"/>
          </p:cNvPicPr>
          <p:nvPr>
            <p:ph sz="quarter" idx="2"/>
          </p:nvPr>
        </p:nvPicPr>
        <p:blipFill>
          <a:blip r:embed="rId2"/>
          <a:srcRect/>
          <a:stretch>
            <a:fillRect/>
          </a:stretch>
        </p:blipFill>
        <p:spPr>
          <a:xfrm>
            <a:off x="7162800" y="152400"/>
            <a:ext cx="1752600" cy="1981200"/>
          </a:xfrm>
          <a:noFill/>
        </p:spPr>
      </p:pic>
      <p:pic>
        <p:nvPicPr>
          <p:cNvPr id="22534" name="Picture 6" descr="j0282880"/>
          <p:cNvPicPr>
            <a:picLocks noGrp="1" noChangeAspect="1" noChangeArrowheads="1" noCrop="1"/>
          </p:cNvPicPr>
          <p:nvPr>
            <p:ph sz="quarter" idx="3"/>
          </p:nvPr>
        </p:nvPicPr>
        <p:blipFill>
          <a:blip r:embed="rId3"/>
          <a:srcRect/>
          <a:stretch>
            <a:fillRect/>
          </a:stretch>
        </p:blipFill>
        <p:spPr>
          <a:xfrm>
            <a:off x="3048000" y="4953000"/>
            <a:ext cx="2895600" cy="1670050"/>
          </a:xfrm>
          <a:noFill/>
        </p:spPr>
      </p:pic>
      <p:pic>
        <p:nvPicPr>
          <p:cNvPr id="22536" name="Picture 8" descr="j0283220"/>
          <p:cNvPicPr>
            <a:picLocks noChangeAspect="1" noChangeArrowheads="1" noCrop="1"/>
          </p:cNvPicPr>
          <p:nvPr/>
        </p:nvPicPr>
        <p:blipFill>
          <a:blip r:embed="rId4"/>
          <a:srcRect/>
          <a:stretch>
            <a:fillRect/>
          </a:stretch>
        </p:blipFill>
        <p:spPr bwMode="auto">
          <a:xfrm>
            <a:off x="228600" y="228600"/>
            <a:ext cx="1765300" cy="1905000"/>
          </a:xfrm>
          <a:prstGeom prst="rect">
            <a:avLst/>
          </a:prstGeom>
          <a:noFill/>
          <a:ln w="9525">
            <a:noFill/>
            <a:miter lim="800000"/>
            <a:headEnd/>
            <a:tailEnd/>
          </a:ln>
        </p:spPr>
      </p:pic>
    </p:spTree>
  </p:cSld>
  <p:clrMapOvr>
    <a:masterClrMapping/>
  </p:clrMapOvr>
  <p:transition spd="slow" advTm="15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536"/>
                                        </p:tgtEl>
                                        <p:attrNameLst>
                                          <p:attrName>style.visibility</p:attrName>
                                        </p:attrNameLst>
                                      </p:cBhvr>
                                      <p:to>
                                        <p:strVal val="visible"/>
                                      </p:to>
                                    </p:set>
                                    <p:animEffect transition="in" filter="dissolve">
                                      <p:cBhvr>
                                        <p:cTn id="7" dur="1000"/>
                                        <p:tgtEl>
                                          <p:spTgt spid="225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dissolve">
                                      <p:cBhvr>
                                        <p:cTn id="12" dur="1000"/>
                                        <p:tgtEl>
                                          <p:spTgt spid="22532"/>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22531">
                                            <p:txEl>
                                              <p:pRg st="0" end="0"/>
                                            </p:txEl>
                                          </p:spTgt>
                                        </p:tgtEl>
                                        <p:attrNameLst>
                                          <p:attrName>style.visibility</p:attrName>
                                        </p:attrNameLst>
                                      </p:cBhvr>
                                      <p:to>
                                        <p:strVal val="visible"/>
                                      </p:to>
                                    </p:set>
                                    <p:anim calcmode="discrete" valueType="clr">
                                      <p:cBhvr override="childStyle">
                                        <p:cTn id="17" dur="80"/>
                                        <p:tgtEl>
                                          <p:spTgt spid="2253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22531">
                                            <p:txEl>
                                              <p:pRg st="0" end="0"/>
                                            </p:txEl>
                                          </p:spTgt>
                                        </p:tgtEl>
                                        <p:attrNameLst>
                                          <p:attrName>fillcolor</p:attrName>
                                        </p:attrNameLst>
                                      </p:cBhvr>
                                      <p:tavLst>
                                        <p:tav tm="0">
                                          <p:val>
                                            <p:clrVal>
                                              <a:schemeClr val="accent2"/>
                                            </p:clrVal>
                                          </p:val>
                                        </p:tav>
                                        <p:tav tm="50000">
                                          <p:val>
                                            <p:clrVal>
                                              <a:schemeClr val="hlink"/>
                                            </p:clrVal>
                                          </p:val>
                                        </p:tav>
                                      </p:tavLst>
                                    </p:anim>
                                    <p:set>
                                      <p:cBhvr>
                                        <p:cTn id="19" dur="80"/>
                                        <p:tgtEl>
                                          <p:spTgt spid="22531">
                                            <p:txEl>
                                              <p:pRg st="0" end="0"/>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22531">
                                            <p:txEl>
                                              <p:pRg st="1" end="1"/>
                                            </p:txEl>
                                          </p:spTgt>
                                        </p:tgtEl>
                                        <p:attrNameLst>
                                          <p:attrName>style.visibility</p:attrName>
                                        </p:attrNameLst>
                                      </p:cBhvr>
                                      <p:to>
                                        <p:strVal val="visible"/>
                                      </p:to>
                                    </p:set>
                                    <p:anim calcmode="discrete" valueType="clr">
                                      <p:cBhvr override="childStyle">
                                        <p:cTn id="24" dur="80"/>
                                        <p:tgtEl>
                                          <p:spTgt spid="2253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2531">
                                            <p:txEl>
                                              <p:pRg st="1" end="1"/>
                                            </p:txEl>
                                          </p:spTgt>
                                        </p:tgtEl>
                                        <p:attrNameLst>
                                          <p:attrName>fillcolor</p:attrName>
                                        </p:attrNameLst>
                                      </p:cBhvr>
                                      <p:tavLst>
                                        <p:tav tm="0">
                                          <p:val>
                                            <p:clrVal>
                                              <a:schemeClr val="accent2"/>
                                            </p:clrVal>
                                          </p:val>
                                        </p:tav>
                                        <p:tav tm="50000">
                                          <p:val>
                                            <p:clrVal>
                                              <a:schemeClr val="hlink"/>
                                            </p:clrVal>
                                          </p:val>
                                        </p:tav>
                                      </p:tavLst>
                                    </p:anim>
                                    <p:set>
                                      <p:cBhvr>
                                        <p:cTn id="26" dur="80"/>
                                        <p:tgtEl>
                                          <p:spTgt spid="22531">
                                            <p:txEl>
                                              <p:pRg st="1" end="1"/>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2534"/>
                                        </p:tgtEl>
                                        <p:attrNameLst>
                                          <p:attrName>style.visibility</p:attrName>
                                        </p:attrNameLst>
                                      </p:cBhvr>
                                      <p:to>
                                        <p:strVal val="visible"/>
                                      </p:to>
                                    </p:set>
                                    <p:animEffect transition="in" filter="dissolve">
                                      <p:cBhvr>
                                        <p:cTn id="31" dur="10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descr="Diagram of the water cycle. "/>
          <p:cNvPicPr>
            <a:picLocks noChangeAspect="1" noChangeArrowheads="1"/>
          </p:cNvPicPr>
          <p:nvPr/>
        </p:nvPicPr>
        <p:blipFill>
          <a:blip r:embed="rId2"/>
          <a:srcRect/>
          <a:stretch>
            <a:fillRect/>
          </a:stretch>
        </p:blipFill>
        <p:spPr bwMode="auto">
          <a:xfrm>
            <a:off x="533400" y="228600"/>
            <a:ext cx="8610600" cy="5991225"/>
          </a:xfrm>
          <a:prstGeom prst="rect">
            <a:avLst/>
          </a:prstGeom>
          <a:noFill/>
          <a:ln w="9525">
            <a:noFill/>
            <a:miter lim="800000"/>
            <a:headEnd/>
            <a:tailEnd/>
          </a:ln>
        </p:spPr>
      </p:pic>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dissolve">
                                      <p:cBhvr>
                                        <p:cTn id="7" dur="2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850900"/>
          </a:xfrm>
        </p:spPr>
        <p:txBody>
          <a:bodyPr/>
          <a:lstStyle/>
          <a:p>
            <a:pPr algn="ctr" eaLnBrk="1" hangingPunct="1">
              <a:defRPr/>
            </a:pPr>
            <a:r>
              <a:rPr lang="en-US">
                <a:solidFill>
                  <a:srgbClr val="99CCFF"/>
                </a:solidFill>
                <a:ea typeface="+mj-ea"/>
              </a:rPr>
              <a:t>The Water Cycle</a:t>
            </a:r>
          </a:p>
        </p:txBody>
      </p:sp>
      <p:sp>
        <p:nvSpPr>
          <p:cNvPr id="25603" name="Rectangle 3"/>
          <p:cNvSpPr>
            <a:spLocks noGrp="1" noChangeArrowheads="1"/>
          </p:cNvSpPr>
          <p:nvPr>
            <p:ph type="body" sz="half" idx="1"/>
          </p:nvPr>
        </p:nvSpPr>
        <p:spPr/>
        <p:txBody>
          <a:bodyPr/>
          <a:lstStyle/>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p:txBody>
      </p:sp>
      <p:pic>
        <p:nvPicPr>
          <p:cNvPr id="25605" name="Picture 5" descr="Hydro_cycle_sm">
            <a:hlinkClick r:id="rId2"/>
          </p:cNvPr>
          <p:cNvPicPr>
            <a:picLocks noChangeAspect="1" noChangeArrowheads="1"/>
          </p:cNvPicPr>
          <p:nvPr/>
        </p:nvPicPr>
        <p:blipFill>
          <a:blip r:embed="rId3"/>
          <a:srcRect/>
          <a:stretch>
            <a:fillRect/>
          </a:stretch>
        </p:blipFill>
        <p:spPr bwMode="auto">
          <a:xfrm>
            <a:off x="304800" y="1676400"/>
            <a:ext cx="8610600" cy="3492500"/>
          </a:xfrm>
          <a:prstGeom prst="rect">
            <a:avLst/>
          </a:prstGeom>
          <a:noFill/>
          <a:ln w="9525">
            <a:noFill/>
            <a:miter lim="800000"/>
            <a:headEnd/>
            <a:tailEnd/>
          </a:ln>
        </p:spPr>
      </p:pic>
      <p:sp>
        <p:nvSpPr>
          <p:cNvPr id="25613" name="Oval 13"/>
          <p:cNvSpPr>
            <a:spLocks noChangeArrowheads="1"/>
          </p:cNvSpPr>
          <p:nvPr/>
        </p:nvSpPr>
        <p:spPr bwMode="auto">
          <a:xfrm>
            <a:off x="7315200" y="2133600"/>
            <a:ext cx="1447800" cy="2362200"/>
          </a:xfrm>
          <a:prstGeom prst="ellipse">
            <a:avLst/>
          </a:prstGeom>
          <a:solidFill>
            <a:schemeClr val="tx2">
              <a:alpha val="0"/>
            </a:schemeClr>
          </a:solidFill>
          <a:ln w="57150">
            <a:solidFill>
              <a:srgbClr val="FF0000"/>
            </a:solidFill>
            <a:round/>
            <a:headEnd/>
            <a:tailEnd/>
          </a:ln>
        </p:spPr>
        <p:txBody>
          <a:bodyPr wrap="none" anchor="ctr"/>
          <a:lstStyle/>
          <a:p>
            <a:endParaRPr lang="en-US"/>
          </a:p>
        </p:txBody>
      </p:sp>
      <p:sp>
        <p:nvSpPr>
          <p:cNvPr id="25614" name="Oval 14"/>
          <p:cNvSpPr>
            <a:spLocks noChangeArrowheads="1"/>
          </p:cNvSpPr>
          <p:nvPr/>
        </p:nvSpPr>
        <p:spPr bwMode="auto">
          <a:xfrm>
            <a:off x="381000" y="2133600"/>
            <a:ext cx="1371600" cy="2209800"/>
          </a:xfrm>
          <a:prstGeom prst="ellipse">
            <a:avLst/>
          </a:prstGeom>
          <a:solidFill>
            <a:schemeClr val="tx2">
              <a:alpha val="0"/>
            </a:schemeClr>
          </a:solidFill>
          <a:ln w="57150">
            <a:solidFill>
              <a:srgbClr val="FF0000"/>
            </a:solidFill>
            <a:round/>
            <a:headEnd/>
            <a:tailEnd/>
          </a:ln>
        </p:spPr>
        <p:txBody>
          <a:bodyPr wrap="none" anchor="ctr"/>
          <a:lstStyle/>
          <a:p>
            <a:endParaRPr lang="en-US"/>
          </a:p>
        </p:txBody>
      </p:sp>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5605"/>
                                        </p:tgtEl>
                                        <p:attrNameLst>
                                          <p:attrName>style.visibility</p:attrName>
                                        </p:attrNameLst>
                                      </p:cBhvr>
                                      <p:to>
                                        <p:strVal val="visible"/>
                                      </p:to>
                                    </p:set>
                                    <p:animEffect transition="in" filter="dissolve">
                                      <p:cBhvr>
                                        <p:cTn id="12" dur="500"/>
                                        <p:tgtEl>
                                          <p:spTgt spid="2560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5613"/>
                                        </p:tgtEl>
                                        <p:attrNameLst>
                                          <p:attrName>style.visibility</p:attrName>
                                        </p:attrNameLst>
                                      </p:cBhvr>
                                      <p:to>
                                        <p:strVal val="visible"/>
                                      </p:to>
                                    </p:set>
                                    <p:anim calcmode="lin" valueType="num">
                                      <p:cBhvr additive="base">
                                        <p:cTn id="17" dur="500" fill="hold"/>
                                        <p:tgtEl>
                                          <p:spTgt spid="25613"/>
                                        </p:tgtEl>
                                        <p:attrNameLst>
                                          <p:attrName>ppt_x</p:attrName>
                                        </p:attrNameLst>
                                      </p:cBhvr>
                                      <p:tavLst>
                                        <p:tav tm="0">
                                          <p:val>
                                            <p:strVal val="#ppt_x"/>
                                          </p:val>
                                        </p:tav>
                                        <p:tav tm="100000">
                                          <p:val>
                                            <p:strVal val="#ppt_x"/>
                                          </p:val>
                                        </p:tav>
                                      </p:tavLst>
                                    </p:anim>
                                    <p:anim calcmode="lin" valueType="num">
                                      <p:cBhvr additive="base">
                                        <p:cTn id="18" dur="500" fill="hold"/>
                                        <p:tgtEl>
                                          <p:spTgt spid="256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614"/>
                                        </p:tgtEl>
                                        <p:attrNameLst>
                                          <p:attrName>style.visibility</p:attrName>
                                        </p:attrNameLst>
                                      </p:cBhvr>
                                      <p:to>
                                        <p:strVal val="visible"/>
                                      </p:to>
                                    </p:set>
                                    <p:anim calcmode="lin" valueType="num">
                                      <p:cBhvr additive="base">
                                        <p:cTn id="23" dur="500" fill="hold"/>
                                        <p:tgtEl>
                                          <p:spTgt spid="25614"/>
                                        </p:tgtEl>
                                        <p:attrNameLst>
                                          <p:attrName>ppt_x</p:attrName>
                                        </p:attrNameLst>
                                      </p:cBhvr>
                                      <p:tavLst>
                                        <p:tav tm="0">
                                          <p:val>
                                            <p:strVal val="#ppt_x"/>
                                          </p:val>
                                        </p:tav>
                                        <p:tav tm="100000">
                                          <p:val>
                                            <p:strVal val="#ppt_x"/>
                                          </p:val>
                                        </p:tav>
                                      </p:tavLst>
                                    </p:anim>
                                    <p:anim calcmode="lin" valueType="num">
                                      <p:cBhvr additive="base">
                                        <p:cTn id="24" dur="500" fill="hold"/>
                                        <p:tgtEl>
                                          <p:spTgt spid="256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13" grpId="0" animBg="1"/>
      <p:bldP spid="256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81000" y="609600"/>
            <a:ext cx="8458200" cy="2298700"/>
          </a:xfrm>
        </p:spPr>
        <p:txBody>
          <a:bodyPr/>
          <a:lstStyle/>
          <a:p>
            <a:pPr eaLnBrk="1" hangingPunct="1"/>
            <a:r>
              <a:rPr lang="en-US" sz="3200" smtClean="0">
                <a:solidFill>
                  <a:schemeClr val="tx1"/>
                </a:solidFill>
                <a:effectLst/>
              </a:rPr>
              <a:t>During part of the water cycle, the sun heats up liquid water and changes it to a gas by the process of </a:t>
            </a:r>
            <a:r>
              <a:rPr lang="en-US" sz="3200" smtClean="0">
                <a:solidFill>
                  <a:srgbClr val="FF0000"/>
                </a:solidFill>
                <a:effectLst/>
              </a:rPr>
              <a:t>evaporation.  </a:t>
            </a:r>
            <a:r>
              <a:rPr lang="en-US" sz="3200" smtClean="0">
                <a:solidFill>
                  <a:schemeClr val="tx1"/>
                </a:solidFill>
                <a:effectLst/>
              </a:rPr>
              <a:t> Water that  evaporates from Earth’s oceans, lakes, rivers, and moist soil rises up into the atmosphere.</a:t>
            </a:r>
            <a:br>
              <a:rPr lang="en-US" sz="3200" smtClean="0">
                <a:solidFill>
                  <a:schemeClr val="tx1"/>
                </a:solidFill>
                <a:effectLst/>
              </a:rPr>
            </a:br>
            <a:endParaRPr lang="en-US" sz="3200" smtClean="0">
              <a:solidFill>
                <a:schemeClr val="tx1"/>
              </a:solidFill>
              <a:effectLst/>
            </a:endParaRPr>
          </a:p>
        </p:txBody>
      </p:sp>
      <p:pic>
        <p:nvPicPr>
          <p:cNvPr id="43013" name="Picture 5" descr="steam"/>
          <p:cNvPicPr>
            <a:picLocks noGrp="1" noChangeAspect="1" noChangeArrowheads="1"/>
          </p:cNvPicPr>
          <p:nvPr>
            <p:ph type="body" idx="1"/>
          </p:nvPr>
        </p:nvPicPr>
        <p:blipFill>
          <a:blip r:embed="rId2"/>
          <a:srcRect/>
          <a:stretch>
            <a:fillRect/>
          </a:stretch>
        </p:blipFill>
        <p:spPr>
          <a:xfrm>
            <a:off x="2667000" y="3225800"/>
            <a:ext cx="4724400" cy="3187700"/>
          </a:xfrm>
          <a:noFill/>
        </p:spPr>
      </p:pic>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dissolve">
                                      <p:cBhvr>
                                        <p:cTn id="7" dur="500"/>
                                        <p:tgtEl>
                                          <p:spTgt spid="4301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3010"/>
                                        </p:tgtEl>
                                        <p:attrNameLst>
                                          <p:attrName>style.visibility</p:attrName>
                                        </p:attrNameLst>
                                      </p:cBhvr>
                                      <p:to>
                                        <p:strVal val="visible"/>
                                      </p:to>
                                    </p:set>
                                    <p:anim calcmode="discrete" valueType="clr">
                                      <p:cBhvr override="childStyle">
                                        <p:cTn id="12" dur="80"/>
                                        <p:tgtEl>
                                          <p:spTgt spid="43010"/>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3010"/>
                                        </p:tgtEl>
                                        <p:attrNameLst>
                                          <p:attrName>fillcolor</p:attrName>
                                        </p:attrNameLst>
                                      </p:cBhvr>
                                      <p:tavLst>
                                        <p:tav tm="0">
                                          <p:val>
                                            <p:clrVal>
                                              <a:schemeClr val="accent2"/>
                                            </p:clrVal>
                                          </p:val>
                                        </p:tav>
                                        <p:tav tm="50000">
                                          <p:val>
                                            <p:clrVal>
                                              <a:schemeClr val="hlink"/>
                                            </p:clrVal>
                                          </p:val>
                                        </p:tav>
                                      </p:tavLst>
                                    </p:anim>
                                    <p:set>
                                      <p:cBhvr>
                                        <p:cTn id="14" dur="80"/>
                                        <p:tgtEl>
                                          <p:spTgt spid="430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Picture 4" descr="Hydro_cycle_sm">
            <a:hlinkClick r:id="rId2"/>
          </p:cNvPr>
          <p:cNvPicPr>
            <a:picLocks noChangeAspect="1" noChangeArrowheads="1"/>
          </p:cNvPicPr>
          <p:nvPr/>
        </p:nvPicPr>
        <p:blipFill>
          <a:blip r:embed="rId3"/>
          <a:srcRect/>
          <a:stretch>
            <a:fillRect/>
          </a:stretch>
        </p:blipFill>
        <p:spPr bwMode="auto">
          <a:xfrm>
            <a:off x="381000" y="1143000"/>
            <a:ext cx="8763000" cy="3554413"/>
          </a:xfrm>
          <a:prstGeom prst="rect">
            <a:avLst/>
          </a:prstGeom>
          <a:noFill/>
          <a:ln w="9525">
            <a:noFill/>
            <a:miter lim="800000"/>
            <a:headEnd/>
            <a:tailEnd/>
          </a:ln>
        </p:spPr>
      </p:pic>
      <p:sp>
        <p:nvSpPr>
          <p:cNvPr id="39942" name="Oval 6"/>
          <p:cNvSpPr>
            <a:spLocks noChangeArrowheads="1"/>
          </p:cNvSpPr>
          <p:nvPr/>
        </p:nvSpPr>
        <p:spPr bwMode="auto">
          <a:xfrm>
            <a:off x="3962400" y="2362200"/>
            <a:ext cx="1752600" cy="1447800"/>
          </a:xfrm>
          <a:prstGeom prst="ellipse">
            <a:avLst/>
          </a:prstGeom>
          <a:solidFill>
            <a:schemeClr val="tx2">
              <a:alpha val="0"/>
            </a:schemeClr>
          </a:solidFill>
          <a:ln w="57150">
            <a:solidFill>
              <a:srgbClr val="FF0000"/>
            </a:solidFill>
            <a:round/>
            <a:headEnd/>
            <a:tailEnd/>
          </a:ln>
        </p:spPr>
        <p:txBody>
          <a:bodyPr wrap="none" anchor="ctr"/>
          <a:lstStyle/>
          <a:p>
            <a:endParaRPr lang="en-US"/>
          </a:p>
        </p:txBody>
      </p:sp>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dissolve">
                                      <p:cBhvr>
                                        <p:cTn id="7" dur="500"/>
                                        <p:tgtEl>
                                          <p:spTgt spid="3994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9942"/>
                                        </p:tgtEl>
                                        <p:attrNameLst>
                                          <p:attrName>style.visibility</p:attrName>
                                        </p:attrNameLst>
                                      </p:cBhvr>
                                      <p:to>
                                        <p:strVal val="visible"/>
                                      </p:to>
                                    </p:set>
                                    <p:anim calcmode="lin" valueType="num">
                                      <p:cBhvr additive="base">
                                        <p:cTn id="12" dur="500" fill="hold"/>
                                        <p:tgtEl>
                                          <p:spTgt spid="39942"/>
                                        </p:tgtEl>
                                        <p:attrNameLst>
                                          <p:attrName>ppt_x</p:attrName>
                                        </p:attrNameLst>
                                      </p:cBhvr>
                                      <p:tavLst>
                                        <p:tav tm="0">
                                          <p:val>
                                            <p:strVal val="#ppt_x"/>
                                          </p:val>
                                        </p:tav>
                                        <p:tav tm="100000">
                                          <p:val>
                                            <p:strVal val="#ppt_x"/>
                                          </p:val>
                                        </p:tav>
                                      </p:tavLst>
                                    </p:anim>
                                    <p:anim calcmode="lin" valueType="num">
                                      <p:cBhvr additive="base">
                                        <p:cTn id="13" dur="500" fill="hold"/>
                                        <p:tgtEl>
                                          <p:spTgt spid="399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a:spLocks noGrp="1" noChangeArrowheads="1"/>
          </p:cNvSpPr>
          <p:nvPr>
            <p:ph type="title"/>
          </p:nvPr>
        </p:nvSpPr>
        <p:spPr>
          <a:noFill/>
        </p:spPr>
        <p:txBody>
          <a:bodyPr/>
          <a:lstStyle/>
          <a:p>
            <a:pPr marL="342900" indent="-342900">
              <a:spcBef>
                <a:spcPct val="50000"/>
              </a:spcBef>
            </a:pPr>
            <a:r>
              <a:rPr lang="en-US" sz="4000" smtClean="0">
                <a:effectLst/>
              </a:rPr>
              <a:t/>
            </a:r>
            <a:br>
              <a:rPr lang="en-US" sz="4000" smtClean="0">
                <a:effectLst/>
              </a:rPr>
            </a:br>
            <a:r>
              <a:rPr lang="en-US" sz="4000" smtClean="0">
                <a:effectLst/>
              </a:rPr>
              <a:t/>
            </a:r>
            <a:br>
              <a:rPr lang="en-US" sz="4000" smtClean="0">
                <a:effectLst/>
              </a:rPr>
            </a:br>
            <a:endParaRPr lang="en-US" sz="4000" smtClean="0">
              <a:effectLst/>
            </a:endParaRPr>
          </a:p>
        </p:txBody>
      </p:sp>
      <p:pic>
        <p:nvPicPr>
          <p:cNvPr id="44038" name="Picture 6" descr="pepper"/>
          <p:cNvPicPr>
            <a:picLocks noGrp="1" noChangeAspect="1" noChangeArrowheads="1"/>
          </p:cNvPicPr>
          <p:nvPr>
            <p:ph type="body" idx="1"/>
          </p:nvPr>
        </p:nvPicPr>
        <p:blipFill>
          <a:blip r:embed="rId2"/>
          <a:srcRect/>
          <a:stretch>
            <a:fillRect/>
          </a:stretch>
        </p:blipFill>
        <p:spPr>
          <a:xfrm>
            <a:off x="1371600" y="2743200"/>
            <a:ext cx="1981200" cy="2305050"/>
          </a:xfrm>
          <a:noFill/>
        </p:spPr>
      </p:pic>
      <p:pic>
        <p:nvPicPr>
          <p:cNvPr id="44039" name="Picture 7" descr="trans">
            <a:hlinkClick r:id="rId3"/>
          </p:cNvPr>
          <p:cNvPicPr>
            <a:picLocks noChangeAspect="1" noChangeArrowheads="1"/>
          </p:cNvPicPr>
          <p:nvPr/>
        </p:nvPicPr>
        <p:blipFill>
          <a:blip r:embed="rId4"/>
          <a:srcRect/>
          <a:stretch>
            <a:fillRect/>
          </a:stretch>
        </p:blipFill>
        <p:spPr bwMode="auto">
          <a:xfrm>
            <a:off x="4700588" y="1981200"/>
            <a:ext cx="3705225" cy="4114800"/>
          </a:xfrm>
          <a:prstGeom prst="rect">
            <a:avLst/>
          </a:prstGeom>
          <a:noFill/>
          <a:ln w="9525">
            <a:noFill/>
            <a:miter lim="800000"/>
            <a:headEnd/>
            <a:tailEnd/>
          </a:ln>
        </p:spPr>
      </p:pic>
      <p:sp>
        <p:nvSpPr>
          <p:cNvPr id="44040" name="Rectangle 8"/>
          <p:cNvSpPr>
            <a:spLocks noChangeArrowheads="1"/>
          </p:cNvSpPr>
          <p:nvPr/>
        </p:nvSpPr>
        <p:spPr bwMode="auto">
          <a:xfrm>
            <a:off x="381000" y="0"/>
            <a:ext cx="8382000" cy="2041525"/>
          </a:xfrm>
          <a:prstGeom prst="rect">
            <a:avLst/>
          </a:prstGeom>
          <a:noFill/>
          <a:ln w="9525">
            <a:noFill/>
            <a:miter lim="800000"/>
            <a:headEnd/>
            <a:tailEnd/>
          </a:ln>
          <a:effectLst/>
        </p:spPr>
        <p:txBody>
          <a:bodyPr>
            <a:spAutoFit/>
          </a:bodyPr>
          <a:lstStyle/>
          <a:p>
            <a:r>
              <a:rPr lang="en-US" sz="3200">
                <a:solidFill>
                  <a:schemeClr val="tx2"/>
                </a:solidFill>
                <a:effectLst>
                  <a:outerShdw blurRad="38100" dist="38100" dir="2700000" algn="tl">
                    <a:srgbClr val="000000"/>
                  </a:outerShdw>
                </a:effectLst>
              </a:rPr>
              <a:t>The process of evaporation from plants is called </a:t>
            </a:r>
            <a:r>
              <a:rPr lang="en-US" sz="3200">
                <a:solidFill>
                  <a:srgbClr val="FF0000"/>
                </a:solidFill>
                <a:effectLst>
                  <a:outerShdw blurRad="38100" dist="38100" dir="2700000" algn="tl">
                    <a:srgbClr val="000000"/>
                  </a:outerShdw>
                </a:effectLst>
              </a:rPr>
              <a:t>transpiration</a:t>
            </a:r>
            <a:r>
              <a:rPr lang="en-US" sz="3200">
                <a:solidFill>
                  <a:schemeClr val="tx2"/>
                </a:solidFill>
                <a:effectLst>
                  <a:outerShdw blurRad="38100" dist="38100" dir="2700000" algn="tl">
                    <a:srgbClr val="000000"/>
                  </a:outerShdw>
                </a:effectLst>
              </a:rPr>
              <a:t>.  (In other words, it’s like plants sweating.)</a:t>
            </a:r>
            <a:br>
              <a:rPr lang="en-US" sz="3200">
                <a:solidFill>
                  <a:schemeClr val="tx2"/>
                </a:solidFill>
                <a:effectLst>
                  <a:outerShdw blurRad="38100" dist="38100" dir="2700000" algn="tl">
                    <a:srgbClr val="000000"/>
                  </a:outerShdw>
                </a:effectLst>
              </a:rPr>
            </a:br>
            <a:endParaRPr lang="en-US" sz="3200">
              <a:solidFill>
                <a:schemeClr val="tx2"/>
              </a:solidFill>
              <a:effectLst>
                <a:outerShdw blurRad="38100" dist="38100" dir="2700000" algn="tl">
                  <a:srgbClr val="000000"/>
                </a:outerShdw>
              </a:effectLst>
            </a:endParaRPr>
          </a:p>
        </p:txBody>
      </p:sp>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4040"/>
                                        </p:tgtEl>
                                        <p:attrNameLst>
                                          <p:attrName>style.visibility</p:attrName>
                                        </p:attrNameLst>
                                      </p:cBhvr>
                                      <p:to>
                                        <p:strVal val="visible"/>
                                      </p:to>
                                    </p:set>
                                    <p:anim calcmode="discrete" valueType="clr">
                                      <p:cBhvr override="childStyle">
                                        <p:cTn id="7" dur="80"/>
                                        <p:tgtEl>
                                          <p:spTgt spid="440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040"/>
                                        </p:tgtEl>
                                        <p:attrNameLst>
                                          <p:attrName>fillcolor</p:attrName>
                                        </p:attrNameLst>
                                      </p:cBhvr>
                                      <p:tavLst>
                                        <p:tav tm="0">
                                          <p:val>
                                            <p:clrVal>
                                              <a:schemeClr val="accent2"/>
                                            </p:clrVal>
                                          </p:val>
                                        </p:tav>
                                        <p:tav tm="50000">
                                          <p:val>
                                            <p:clrVal>
                                              <a:schemeClr val="hlink"/>
                                            </p:clrVal>
                                          </p:val>
                                        </p:tav>
                                      </p:tavLst>
                                    </p:anim>
                                    <p:set>
                                      <p:cBhvr>
                                        <p:cTn id="9" dur="80"/>
                                        <p:tgtEl>
                                          <p:spTgt spid="4404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44038"/>
                                        </p:tgtEl>
                                        <p:attrNameLst>
                                          <p:attrName>style.visibility</p:attrName>
                                        </p:attrNameLst>
                                      </p:cBhvr>
                                      <p:to>
                                        <p:strVal val="visible"/>
                                      </p:to>
                                    </p:set>
                                    <p:animEffect transition="in" filter="dissolve">
                                      <p:cBhvr>
                                        <p:cTn id="14" dur="500"/>
                                        <p:tgtEl>
                                          <p:spTgt spid="4403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44039"/>
                                        </p:tgtEl>
                                        <p:attrNameLst>
                                          <p:attrName>style.visibility</p:attrName>
                                        </p:attrNameLst>
                                      </p:cBhvr>
                                      <p:to>
                                        <p:strVal val="visible"/>
                                      </p:to>
                                    </p:set>
                                    <p:animEffect transition="in" filter="dissolve">
                                      <p:cBhvr>
                                        <p:cTn id="19" dur="500"/>
                                        <p:tgtEl>
                                          <p:spTgt spid="44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1"/>
          </p:nvPr>
        </p:nvSpPr>
        <p:spPr/>
        <p:txBody>
          <a:bodyPr/>
          <a:lstStyle/>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p:txBody>
      </p:sp>
      <p:pic>
        <p:nvPicPr>
          <p:cNvPr id="37892" name="Picture 4" descr="Hydro_cycle_sm">
            <a:hlinkClick r:id="rId2"/>
          </p:cNvPr>
          <p:cNvPicPr>
            <a:picLocks noChangeAspect="1" noChangeArrowheads="1"/>
          </p:cNvPicPr>
          <p:nvPr/>
        </p:nvPicPr>
        <p:blipFill>
          <a:blip r:embed="rId3"/>
          <a:srcRect/>
          <a:stretch>
            <a:fillRect/>
          </a:stretch>
        </p:blipFill>
        <p:spPr bwMode="auto">
          <a:xfrm>
            <a:off x="457200" y="762000"/>
            <a:ext cx="8077200" cy="3276600"/>
          </a:xfrm>
          <a:prstGeom prst="rect">
            <a:avLst/>
          </a:prstGeom>
          <a:noFill/>
          <a:ln w="9525">
            <a:noFill/>
            <a:miter lim="800000"/>
            <a:headEnd/>
            <a:tailEnd/>
          </a:ln>
        </p:spPr>
      </p:pic>
      <p:sp>
        <p:nvSpPr>
          <p:cNvPr id="22532" name="Text Box 5"/>
          <p:cNvSpPr txBox="1">
            <a:spLocks noChangeArrowheads="1"/>
          </p:cNvSpPr>
          <p:nvPr/>
        </p:nvSpPr>
        <p:spPr bwMode="auto">
          <a:xfrm>
            <a:off x="228600" y="4114800"/>
            <a:ext cx="8686800" cy="2117725"/>
          </a:xfrm>
          <a:prstGeom prst="rect">
            <a:avLst/>
          </a:prstGeom>
          <a:noFill/>
          <a:ln w="9525">
            <a:noFill/>
            <a:miter lim="800000"/>
            <a:headEnd/>
            <a:tailEnd/>
          </a:ln>
        </p:spPr>
        <p:txBody>
          <a:bodyPr>
            <a:spAutoFit/>
          </a:bodyPr>
          <a:lstStyle/>
          <a:p>
            <a:pPr marL="342900" indent="-342900">
              <a:spcBef>
                <a:spcPct val="50000"/>
              </a:spcBef>
              <a:buFontTx/>
              <a:buAutoNum type="arabicParenR"/>
            </a:pPr>
            <a:endParaRPr lang="en-US" sz="2400"/>
          </a:p>
          <a:p>
            <a:pPr marL="342900" indent="-342900">
              <a:spcBef>
                <a:spcPct val="50000"/>
              </a:spcBef>
              <a:buFontTx/>
              <a:buAutoNum type="arabicParenR"/>
            </a:pPr>
            <a:endParaRPr lang="en-US" sz="2400"/>
          </a:p>
          <a:p>
            <a:pPr marL="342900" indent="-342900">
              <a:spcBef>
                <a:spcPct val="50000"/>
              </a:spcBef>
              <a:buFontTx/>
              <a:buAutoNum type="arabicParenR"/>
            </a:pPr>
            <a:endParaRPr lang="en-US" sz="2400"/>
          </a:p>
          <a:p>
            <a:pPr marL="342900" indent="-342900">
              <a:spcBef>
                <a:spcPct val="50000"/>
              </a:spcBef>
              <a:buFontTx/>
              <a:buAutoNum type="arabicParenR"/>
            </a:pPr>
            <a:endParaRPr lang="en-US" sz="2400"/>
          </a:p>
        </p:txBody>
      </p:sp>
      <p:sp>
        <p:nvSpPr>
          <p:cNvPr id="37894" name="Oval 6"/>
          <p:cNvSpPr>
            <a:spLocks noChangeArrowheads="1"/>
          </p:cNvSpPr>
          <p:nvPr/>
        </p:nvSpPr>
        <p:spPr bwMode="auto">
          <a:xfrm rot="5400000">
            <a:off x="4572000" y="-1447800"/>
            <a:ext cx="1143000" cy="5410200"/>
          </a:xfrm>
          <a:prstGeom prst="ellipse">
            <a:avLst/>
          </a:prstGeom>
          <a:solidFill>
            <a:schemeClr val="tx2">
              <a:alpha val="0"/>
            </a:schemeClr>
          </a:solidFill>
          <a:ln w="57150">
            <a:solidFill>
              <a:srgbClr val="FF0000"/>
            </a:solidFill>
            <a:round/>
            <a:headEnd/>
            <a:tailEnd/>
          </a:ln>
        </p:spPr>
        <p:txBody>
          <a:bodyPr wrap="none" anchor="ctr"/>
          <a:lstStyle/>
          <a:p>
            <a:endParaRPr lang="en-US"/>
          </a:p>
        </p:txBody>
      </p:sp>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7894"/>
                                        </p:tgtEl>
                                        <p:attrNameLst>
                                          <p:attrName>style.visibility</p:attrName>
                                        </p:attrNameLst>
                                      </p:cBhvr>
                                      <p:to>
                                        <p:strVal val="visible"/>
                                      </p:to>
                                    </p:set>
                                    <p:anim calcmode="lin" valueType="num">
                                      <p:cBhvr additive="base">
                                        <p:cTn id="12" dur="500" fill="hold"/>
                                        <p:tgtEl>
                                          <p:spTgt spid="37894"/>
                                        </p:tgtEl>
                                        <p:attrNameLst>
                                          <p:attrName>ppt_x</p:attrName>
                                        </p:attrNameLst>
                                      </p:cBhvr>
                                      <p:tavLst>
                                        <p:tav tm="0">
                                          <p:val>
                                            <p:strVal val="#ppt_x"/>
                                          </p:val>
                                        </p:tav>
                                        <p:tav tm="100000">
                                          <p:val>
                                            <p:strVal val="#ppt_x"/>
                                          </p:val>
                                        </p:tav>
                                      </p:tavLst>
                                    </p:anim>
                                    <p:anim calcmode="lin" valueType="num">
                                      <p:cBhvr additive="base">
                                        <p:cTn id="13" dur="500" fill="hold"/>
                                        <p:tgtEl>
                                          <p:spTgt spid="378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28600"/>
            <a:ext cx="8229600" cy="2222500"/>
          </a:xfrm>
        </p:spPr>
        <p:txBody>
          <a:bodyPr/>
          <a:lstStyle/>
          <a:p>
            <a:pPr eaLnBrk="1" hangingPunct="1"/>
            <a:r>
              <a:rPr lang="en-US" sz="2800" smtClean="0">
                <a:solidFill>
                  <a:schemeClr val="tx1"/>
                </a:solidFill>
                <a:effectLst/>
              </a:rPr>
              <a:t>As water (in the form of gas) rises higher in the atmosphere, it starts to cool and become a liquid again.  This process is called </a:t>
            </a:r>
            <a:r>
              <a:rPr lang="en-US" sz="2800" smtClean="0">
                <a:solidFill>
                  <a:srgbClr val="FF0000"/>
                </a:solidFill>
                <a:effectLst/>
              </a:rPr>
              <a:t>condensation.  </a:t>
            </a:r>
            <a:r>
              <a:rPr lang="en-US" sz="2800" smtClean="0">
                <a:solidFill>
                  <a:schemeClr val="tx1"/>
                </a:solidFill>
                <a:effectLst/>
              </a:rPr>
              <a:t> When a large amount of water vapor condenses, it results in the formation of clouds.</a:t>
            </a:r>
            <a:r>
              <a:rPr lang="en-US" sz="2800" smtClean="0">
                <a:solidFill>
                  <a:srgbClr val="FF0000"/>
                </a:solidFill>
                <a:effectLst/>
              </a:rPr>
              <a:t/>
            </a:r>
            <a:br>
              <a:rPr lang="en-US" sz="2800" smtClean="0">
                <a:solidFill>
                  <a:srgbClr val="FF0000"/>
                </a:solidFill>
                <a:effectLst/>
              </a:rPr>
            </a:br>
            <a:endParaRPr lang="en-US" sz="2800" smtClean="0">
              <a:solidFill>
                <a:srgbClr val="FF0000"/>
              </a:solidFill>
              <a:effectLst/>
            </a:endParaRPr>
          </a:p>
        </p:txBody>
      </p:sp>
      <p:pic>
        <p:nvPicPr>
          <p:cNvPr id="47108" name="Picture 4" descr="08_sky-clouds-x">
            <a:hlinkClick r:id="rId2"/>
          </p:cNvPr>
          <p:cNvPicPr>
            <a:picLocks noGrp="1" noChangeAspect="1" noChangeArrowheads="1"/>
          </p:cNvPicPr>
          <p:nvPr>
            <p:ph type="body" idx="1"/>
          </p:nvPr>
        </p:nvPicPr>
        <p:blipFill>
          <a:blip r:embed="rId3"/>
          <a:srcRect/>
          <a:stretch>
            <a:fillRect/>
          </a:stretch>
        </p:blipFill>
        <p:spPr>
          <a:xfrm>
            <a:off x="1414463" y="2514600"/>
            <a:ext cx="6313487" cy="4114800"/>
          </a:xfrm>
          <a:noFill/>
        </p:spPr>
      </p:pic>
    </p:spTree>
  </p:cSld>
  <p:clrMapOvr>
    <a:masterClrMapping/>
  </p:clrMapOvr>
  <p:transition spd="slow" advTm="1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7106"/>
                                        </p:tgtEl>
                                        <p:attrNameLst>
                                          <p:attrName>style.visibility</p:attrName>
                                        </p:attrNameLst>
                                      </p:cBhvr>
                                      <p:to>
                                        <p:strVal val="visible"/>
                                      </p:to>
                                    </p:set>
                                    <p:anim calcmode="discrete" valueType="clr">
                                      <p:cBhvr override="childStyle">
                                        <p:cTn id="7" dur="80"/>
                                        <p:tgtEl>
                                          <p:spTgt spid="471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7106"/>
                                        </p:tgtEl>
                                        <p:attrNameLst>
                                          <p:attrName>fillcolor</p:attrName>
                                        </p:attrNameLst>
                                      </p:cBhvr>
                                      <p:tavLst>
                                        <p:tav tm="0">
                                          <p:val>
                                            <p:clrVal>
                                              <a:schemeClr val="accent2"/>
                                            </p:clrVal>
                                          </p:val>
                                        </p:tav>
                                        <p:tav tm="50000">
                                          <p:val>
                                            <p:clrVal>
                                              <a:schemeClr val="hlink"/>
                                            </p:clrVal>
                                          </p:val>
                                        </p:tav>
                                      </p:tavLst>
                                    </p:anim>
                                    <p:set>
                                      <p:cBhvr>
                                        <p:cTn id="9" dur="80"/>
                                        <p:tgtEl>
                                          <p:spTgt spid="4710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47108"/>
                                        </p:tgtEl>
                                        <p:attrNameLst>
                                          <p:attrName>style.visibility</p:attrName>
                                        </p:attrNameLst>
                                      </p:cBhvr>
                                      <p:to>
                                        <p:strVal val="visible"/>
                                      </p:to>
                                    </p:set>
                                    <p:animEffect transition="in" filter="dissolve">
                                      <p:cBhvr>
                                        <p:cTn id="14"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332</TotalTime>
  <Words>196</Words>
  <Application>Microsoft Office PowerPoint</Application>
  <PresentationFormat>On-screen Show (4:3)</PresentationFormat>
  <Paragraphs>31</Paragraphs>
  <Slides>14</Slides>
  <Notes>0</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Ocean</vt:lpstr>
      <vt:lpstr>The Water Cycle</vt:lpstr>
      <vt:lpstr>Slide 2</vt:lpstr>
      <vt:lpstr>Slide 3</vt:lpstr>
      <vt:lpstr>The Water Cycle</vt:lpstr>
      <vt:lpstr>During part of the water cycle, the sun heats up liquid water and changes it to a gas by the process of evaporation.   Water that  evaporates from Earth’s oceans, lakes, rivers, and moist soil rises up into the atmosphere. </vt:lpstr>
      <vt:lpstr>Slide 6</vt:lpstr>
      <vt:lpstr>  </vt:lpstr>
      <vt:lpstr>Slide 8</vt:lpstr>
      <vt:lpstr>As water (in the form of gas) rises higher in the atmosphere, it starts to cool and become a liquid again.  This process is called condensation.   When a large amount of water vapor condenses, it results in the formation of clouds. </vt:lpstr>
      <vt:lpstr>Slide 10</vt:lpstr>
      <vt:lpstr>When the water in the clouds gets too heavy, the water falls back to the earth.  This is called precipitation. </vt:lpstr>
      <vt:lpstr>Slide 12</vt:lpstr>
      <vt:lpstr>When rain falls on the land, some of the water is absorbed into the ground forming pockets of water called groundwater.  Most groundwater eventually returns to the ocean.  Other precipitation runs directly into streams or rivers.  Water that collects in rivers, streams, and oceans is called runoff. </vt:lpstr>
      <vt:lpstr>Slide 14</vt:lpstr>
    </vt:vector>
  </TitlesOfParts>
  <Company>WMU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Water Cycle</dc:title>
  <dc:creator>coe_lab</dc:creator>
  <cp:lastModifiedBy>Debbie</cp:lastModifiedBy>
  <cp:revision>29</cp:revision>
  <dcterms:created xsi:type="dcterms:W3CDTF">2005-01-14T19:11:14Z</dcterms:created>
  <dcterms:modified xsi:type="dcterms:W3CDTF">2014-04-12T18:44:31Z</dcterms:modified>
</cp:coreProperties>
</file>