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66" r:id="rId2"/>
    <p:sldId id="26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649" autoAdjust="0"/>
    <p:restoredTop sz="94660"/>
  </p:normalViewPr>
  <p:slideViewPr>
    <p:cSldViewPr>
      <p:cViewPr varScale="1">
        <p:scale>
          <a:sx n="78" d="100"/>
          <a:sy n="78" d="100"/>
        </p:scale>
        <p:origin x="-72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9"/>
          <p:cNvSpPr>
            <a:spLocks noGrp="1"/>
          </p:cNvSpPr>
          <p:nvPr>
            <p:ph type="dt" sz="half" idx="10"/>
          </p:nvPr>
        </p:nvSpPr>
        <p:spPr/>
        <p:txBody>
          <a:bodyPr/>
          <a:lstStyle>
            <a:lvl1pPr>
              <a:defRPr/>
            </a:lvl1pPr>
          </a:lstStyle>
          <a:p>
            <a:pPr>
              <a:defRPr/>
            </a:pPr>
            <a:fld id="{29002E1C-0B02-4C06-85FF-BF4D06F3C113}" type="datetimeFigureOut">
              <a:rPr lang="en-US"/>
              <a:pPr>
                <a:defRPr/>
              </a:pPr>
              <a:t>3/15/2014</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445A0B6C-C497-4DF9-A8BB-87B505F77DC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0D740747-F144-4016-A10C-E91A7DB4E173}" type="datetimeFigureOut">
              <a:rPr lang="en-US"/>
              <a:pPr>
                <a:defRPr/>
              </a:pPr>
              <a:t>3/15/2014</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F9010185-4153-46D8-80D2-51FA61CEE8A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644630A6-5EE7-400F-ABB5-15683DE17AFC}" type="datetimeFigureOut">
              <a:rPr lang="en-US"/>
              <a:pPr>
                <a:defRPr/>
              </a:pPr>
              <a:t>3/15/2014</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6361CF66-F742-4B09-BC3A-BF7D9662C77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6D221074-CA78-409D-A976-3B1E23E368B1}" type="datetimeFigureOut">
              <a:rPr lang="en-US"/>
              <a:pPr>
                <a:defRPr/>
              </a:pPr>
              <a:t>3/15/2014</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68ACD0D9-2285-4221-A382-D67F9F9F0A1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9"/>
          <p:cNvSpPr>
            <a:spLocks noGrp="1"/>
          </p:cNvSpPr>
          <p:nvPr>
            <p:ph type="dt" sz="half" idx="10"/>
          </p:nvPr>
        </p:nvSpPr>
        <p:spPr/>
        <p:txBody>
          <a:bodyPr/>
          <a:lstStyle>
            <a:lvl1pPr>
              <a:defRPr/>
            </a:lvl1pPr>
          </a:lstStyle>
          <a:p>
            <a:pPr>
              <a:defRPr/>
            </a:pPr>
            <a:fld id="{59BEA045-207D-493B-A8DE-00200D893B0F}" type="datetimeFigureOut">
              <a:rPr lang="en-US"/>
              <a:pPr>
                <a:defRPr/>
              </a:pPr>
              <a:t>3/15/2014</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F45BB950-29AC-4DA5-BD8B-2A05F010B2D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50E98AA5-1661-41B9-AD5E-490F38896BE0}" type="datetimeFigureOut">
              <a:rPr lang="en-US"/>
              <a:pPr>
                <a:defRPr/>
              </a:pPr>
              <a:t>3/15/2014</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7E2D62F6-D777-4C1C-8706-3F810143339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0355C5B5-C91F-4291-89C3-0DBB96040FB6}" type="datetimeFigureOut">
              <a:rPr lang="en-US"/>
              <a:pPr>
                <a:defRPr/>
              </a:pPr>
              <a:t>3/15/2014</a:t>
            </a:fld>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577306C3-1556-4068-9128-97954DD978C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BA96493D-F758-4C5C-9D6E-B26880ED240A}" type="datetimeFigureOut">
              <a:rPr lang="en-US"/>
              <a:pPr>
                <a:defRPr/>
              </a:pPr>
              <a:t>3/15/2014</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DD190AD8-4807-400C-B293-5CF6366B9B8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4A2818B5-F32E-4C30-BACA-CC642EE46073}" type="datetimeFigureOut">
              <a:rPr lang="en-US"/>
              <a:pPr>
                <a:defRPr/>
              </a:pPr>
              <a:t>3/15/2014</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42974AE6-C016-4804-B92E-C0D01C262ED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1AB34A68-AF68-4D36-8C2F-ABF8768FD4EB}" type="datetimeFigureOut">
              <a:rPr lang="en-US"/>
              <a:pPr>
                <a:defRPr/>
              </a:pPr>
              <a:t>3/15/2014</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3F3D627F-738F-468C-82C6-D396F2A704E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BF03B239-0F89-4D4B-B879-F567BE077F7D}" type="datetimeFigureOut">
              <a:rPr lang="en-US"/>
              <a:pPr>
                <a:defRPr/>
              </a:pPr>
              <a:t>3/15/2014</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41EC9DBA-F3F9-4A16-9AC5-C531E0E806A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fld id="{07E5EA89-E072-4E3B-9840-2B2B24979ACE}" type="datetimeFigureOut">
              <a:rPr lang="en-US"/>
              <a:pPr>
                <a:defRPr/>
              </a:pPr>
              <a:t>3/15/2014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defRPr>
            </a:lvl1pPr>
          </a:lstStyle>
          <a:p>
            <a:pPr>
              <a:defRPr/>
            </a:pPr>
            <a:fld id="{0D577A8A-C792-4CAB-9E9F-EA274B4D2DF6}" type="slidenum">
              <a:rPr lang="en-US"/>
              <a:pPr>
                <a:defRPr/>
              </a:pPr>
              <a:t>‹#›</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grpSp>
    </p:spTree>
  </p:cSld>
  <p:clrMap bg1="dk1" tx1="lt1" bg2="dk2" tx2="lt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91" r:id="rId9"/>
    <p:sldLayoutId id="2147483789" r:id="rId10"/>
    <p:sldLayoutId id="2147483790"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C32D2E"/>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C32D2E"/>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84AA33"/>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1"/>
          <p:cNvSpPr txBox="1">
            <a:spLocks/>
          </p:cNvSpPr>
          <p:nvPr/>
        </p:nvSpPr>
        <p:spPr>
          <a:xfrm>
            <a:off x="457200" y="152400"/>
            <a:ext cx="8229600" cy="868363"/>
          </a:xfrm>
          <a:prstGeom prst="rect">
            <a:avLst/>
          </a:prstGeom>
        </p:spPr>
        <p:txBody>
          <a:bodyPr anchor="ctr">
            <a:normAutofit/>
          </a:bodyPr>
          <a:lstStyle/>
          <a:p>
            <a:pPr algn="ctr" fontAlgn="auto">
              <a:spcAft>
                <a:spcPts val="0"/>
              </a:spcAft>
              <a:defRPr/>
            </a:pPr>
            <a:r>
              <a:rPr lang="en-US" sz="4400">
                <a:latin typeface="+mj-lt"/>
                <a:ea typeface="+mj-ea"/>
                <a:cs typeface="+mj-cs"/>
              </a:rPr>
              <a:t>Heat Transfer</a:t>
            </a:r>
            <a:endParaRPr lang="en-US" sz="4400" dirty="0">
              <a:latin typeface="+mj-lt"/>
              <a:ea typeface="+mj-ea"/>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152400"/>
            <a:ext cx="8229600" cy="868363"/>
          </a:xfrm>
          <a:prstGeom prst="rect">
            <a:avLst/>
          </a:prstGeom>
        </p:spPr>
        <p:txBody>
          <a:bodyPr/>
          <a:lstStyle/>
          <a:p>
            <a:pPr algn="ctr" fontAlgn="auto">
              <a:spcAft>
                <a:spcPts val="0"/>
              </a:spcAft>
              <a:defRPr/>
            </a:pPr>
            <a:r>
              <a:rPr lang="en-US" sz="4400">
                <a:latin typeface="+mj-lt"/>
                <a:ea typeface="+mj-ea"/>
                <a:cs typeface="+mj-cs"/>
              </a:rPr>
              <a:t>Heat Transfer</a:t>
            </a:r>
            <a:endParaRPr lang="en-US" sz="4400" dirty="0">
              <a:latin typeface="+mj-lt"/>
              <a:ea typeface="+mj-ea"/>
              <a:cs typeface="+mj-cs"/>
            </a:endParaRPr>
          </a:p>
        </p:txBody>
      </p:sp>
      <p:sp>
        <p:nvSpPr>
          <p:cNvPr id="3" name="Content Placeholder 2"/>
          <p:cNvSpPr txBox="1">
            <a:spLocks/>
          </p:cNvSpPr>
          <p:nvPr/>
        </p:nvSpPr>
        <p:spPr>
          <a:xfrm>
            <a:off x="457200" y="1295400"/>
            <a:ext cx="8229600" cy="533400"/>
          </a:xfrm>
          <a:prstGeom prst="rect">
            <a:avLst/>
          </a:prstGeom>
        </p:spPr>
        <p:txBody>
          <a:bodyPr>
            <a:normAutofit fontScale="77500" lnSpcReduction="20000"/>
          </a:bodyPr>
          <a:lstStyle/>
          <a:p>
            <a:pPr marL="342900" indent="-342900" algn="ctr" fontAlgn="auto">
              <a:spcBef>
                <a:spcPct val="20000"/>
              </a:spcBef>
              <a:spcAft>
                <a:spcPts val="0"/>
              </a:spcAft>
              <a:buFont typeface="Arial" pitchFamily="34" charset="0"/>
              <a:buNone/>
              <a:defRPr/>
            </a:pPr>
            <a:r>
              <a:rPr lang="en-US" sz="3200">
                <a:latin typeface="+mn-lt"/>
              </a:rPr>
              <a:t>Energy transfer from a </a:t>
            </a:r>
            <a:r>
              <a:rPr lang="en-US" sz="3200" u="sng">
                <a:latin typeface="+mn-lt"/>
              </a:rPr>
              <a:t>HOTTER</a:t>
            </a:r>
            <a:r>
              <a:rPr lang="en-US" sz="3200">
                <a:latin typeface="+mn-lt"/>
              </a:rPr>
              <a:t> object to a </a:t>
            </a:r>
            <a:r>
              <a:rPr lang="en-US" sz="3200" u="sng">
                <a:latin typeface="+mn-lt"/>
              </a:rPr>
              <a:t>COOLER</a:t>
            </a:r>
            <a:r>
              <a:rPr lang="en-US" sz="3200">
                <a:latin typeface="+mn-lt"/>
              </a:rPr>
              <a:t> one</a:t>
            </a:r>
            <a:endParaRPr lang="en-US" sz="3200" dirty="0">
              <a:latin typeface="+mn-lt"/>
            </a:endParaRPr>
          </a:p>
        </p:txBody>
      </p:sp>
      <p:sp>
        <p:nvSpPr>
          <p:cNvPr id="12292" name="TextBox 3"/>
          <p:cNvSpPr txBox="1">
            <a:spLocks noChangeArrowheads="1"/>
          </p:cNvSpPr>
          <p:nvPr/>
        </p:nvSpPr>
        <p:spPr bwMode="auto">
          <a:xfrm>
            <a:off x="685800" y="2057400"/>
            <a:ext cx="7772400" cy="461963"/>
          </a:xfrm>
          <a:prstGeom prst="rect">
            <a:avLst/>
          </a:prstGeom>
          <a:noFill/>
          <a:ln w="9525">
            <a:noFill/>
            <a:miter lim="800000"/>
            <a:headEnd/>
            <a:tailEnd/>
          </a:ln>
        </p:spPr>
        <p:txBody>
          <a:bodyPr>
            <a:spAutoFit/>
          </a:bodyPr>
          <a:lstStyle/>
          <a:p>
            <a:pPr algn="ctr"/>
            <a:r>
              <a:rPr lang="en-US" sz="2400">
                <a:latin typeface="Cambria" pitchFamily="18" charset="0"/>
              </a:rPr>
              <a:t>How is heat transferred?  (3 Ways)</a:t>
            </a:r>
          </a:p>
        </p:txBody>
      </p:sp>
      <p:sp>
        <p:nvSpPr>
          <p:cNvPr id="12293" name="TextBox 4"/>
          <p:cNvSpPr txBox="1">
            <a:spLocks noChangeArrowheads="1"/>
          </p:cNvSpPr>
          <p:nvPr/>
        </p:nvSpPr>
        <p:spPr bwMode="auto">
          <a:xfrm>
            <a:off x="6553200" y="3048000"/>
            <a:ext cx="1676400" cy="369888"/>
          </a:xfrm>
          <a:prstGeom prst="rect">
            <a:avLst/>
          </a:prstGeom>
          <a:noFill/>
          <a:ln w="9525">
            <a:noFill/>
            <a:miter lim="800000"/>
            <a:headEnd/>
            <a:tailEnd/>
          </a:ln>
        </p:spPr>
        <p:txBody>
          <a:bodyPr>
            <a:spAutoFit/>
          </a:bodyPr>
          <a:lstStyle/>
          <a:p>
            <a:pPr algn="ctr"/>
            <a:r>
              <a:rPr lang="en-US">
                <a:latin typeface="Cambria" pitchFamily="18" charset="0"/>
              </a:rPr>
              <a:t>CONVECTION</a:t>
            </a:r>
          </a:p>
        </p:txBody>
      </p:sp>
      <p:sp>
        <p:nvSpPr>
          <p:cNvPr id="12294" name="TextBox 5"/>
          <p:cNvSpPr txBox="1">
            <a:spLocks noChangeArrowheads="1"/>
          </p:cNvSpPr>
          <p:nvPr/>
        </p:nvSpPr>
        <p:spPr bwMode="auto">
          <a:xfrm>
            <a:off x="1066800" y="3048000"/>
            <a:ext cx="1524000" cy="381000"/>
          </a:xfrm>
          <a:prstGeom prst="rect">
            <a:avLst/>
          </a:prstGeom>
          <a:noFill/>
          <a:ln w="9525">
            <a:noFill/>
            <a:miter lim="800000"/>
            <a:headEnd/>
            <a:tailEnd/>
          </a:ln>
        </p:spPr>
        <p:txBody>
          <a:bodyPr>
            <a:spAutoFit/>
          </a:bodyPr>
          <a:lstStyle/>
          <a:p>
            <a:pPr algn="ctr"/>
            <a:r>
              <a:rPr lang="en-US">
                <a:latin typeface="Cambria" pitchFamily="18" charset="0"/>
              </a:rPr>
              <a:t>RADIATION</a:t>
            </a:r>
          </a:p>
        </p:txBody>
      </p:sp>
      <p:sp>
        <p:nvSpPr>
          <p:cNvPr id="12295" name="TextBox 6"/>
          <p:cNvSpPr txBox="1">
            <a:spLocks noChangeArrowheads="1"/>
          </p:cNvSpPr>
          <p:nvPr/>
        </p:nvSpPr>
        <p:spPr bwMode="auto">
          <a:xfrm>
            <a:off x="3733800" y="3048000"/>
            <a:ext cx="1600200" cy="369888"/>
          </a:xfrm>
          <a:prstGeom prst="rect">
            <a:avLst/>
          </a:prstGeom>
          <a:noFill/>
          <a:ln w="9525">
            <a:noFill/>
            <a:miter lim="800000"/>
            <a:headEnd/>
            <a:tailEnd/>
          </a:ln>
        </p:spPr>
        <p:txBody>
          <a:bodyPr>
            <a:spAutoFit/>
          </a:bodyPr>
          <a:lstStyle/>
          <a:p>
            <a:pPr algn="ctr"/>
            <a:r>
              <a:rPr lang="en-US">
                <a:latin typeface="Cambria" pitchFamily="18" charset="0"/>
              </a:rPr>
              <a:t>CONDUCTION</a:t>
            </a:r>
          </a:p>
        </p:txBody>
      </p:sp>
      <p:sp>
        <p:nvSpPr>
          <p:cNvPr id="8" name="Down Arrow 7"/>
          <p:cNvSpPr/>
          <p:nvPr/>
        </p:nvSpPr>
        <p:spPr>
          <a:xfrm>
            <a:off x="4316413" y="914400"/>
            <a:ext cx="484187"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Down Arrow 8"/>
          <p:cNvSpPr/>
          <p:nvPr/>
        </p:nvSpPr>
        <p:spPr>
          <a:xfrm>
            <a:off x="4343400" y="1828800"/>
            <a:ext cx="484188"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10" name="Straight Arrow Connector 9"/>
          <p:cNvCxnSpPr>
            <a:stCxn id="12292" idx="2"/>
            <a:endCxn id="12293" idx="0"/>
          </p:cNvCxnSpPr>
          <p:nvPr/>
        </p:nvCxnSpPr>
        <p:spPr>
          <a:xfrm rot="16200000" flipH="1">
            <a:off x="5717381" y="1373982"/>
            <a:ext cx="528637" cy="2819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12292" idx="2"/>
            <a:endCxn id="12294" idx="0"/>
          </p:cNvCxnSpPr>
          <p:nvPr/>
        </p:nvCxnSpPr>
        <p:spPr>
          <a:xfrm rot="5400000">
            <a:off x="2936081" y="1412082"/>
            <a:ext cx="528637" cy="2743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12292" idx="2"/>
            <a:endCxn id="12295" idx="0"/>
          </p:cNvCxnSpPr>
          <p:nvPr/>
        </p:nvCxnSpPr>
        <p:spPr>
          <a:xfrm rot="5400000">
            <a:off x="4288631" y="2764632"/>
            <a:ext cx="528637" cy="38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301" name="TextBox 12"/>
          <p:cNvSpPr txBox="1">
            <a:spLocks noChangeArrowheads="1"/>
          </p:cNvSpPr>
          <p:nvPr/>
        </p:nvSpPr>
        <p:spPr bwMode="auto">
          <a:xfrm>
            <a:off x="914400" y="3429000"/>
            <a:ext cx="1981200" cy="1631950"/>
          </a:xfrm>
          <a:prstGeom prst="rect">
            <a:avLst/>
          </a:prstGeom>
          <a:noFill/>
          <a:ln w="9525">
            <a:solidFill>
              <a:schemeClr val="accent1"/>
            </a:solidFill>
            <a:miter lim="800000"/>
            <a:headEnd/>
            <a:tailEnd/>
          </a:ln>
        </p:spPr>
        <p:txBody>
          <a:bodyPr>
            <a:spAutoFit/>
          </a:bodyPr>
          <a:lstStyle/>
          <a:p>
            <a:pPr algn="ctr"/>
            <a:r>
              <a:rPr lang="en-US" sz="2000">
                <a:latin typeface="Cambria" pitchFamily="18" charset="0"/>
              </a:rPr>
              <a:t>The direct transfer of energy by electromagnetic waves</a:t>
            </a:r>
          </a:p>
        </p:txBody>
      </p:sp>
      <p:sp>
        <p:nvSpPr>
          <p:cNvPr id="12302" name="TextBox 13"/>
          <p:cNvSpPr txBox="1">
            <a:spLocks noChangeArrowheads="1"/>
          </p:cNvSpPr>
          <p:nvPr/>
        </p:nvSpPr>
        <p:spPr bwMode="auto">
          <a:xfrm>
            <a:off x="3581400" y="3429000"/>
            <a:ext cx="1828800" cy="1631950"/>
          </a:xfrm>
          <a:prstGeom prst="rect">
            <a:avLst/>
          </a:prstGeom>
          <a:noFill/>
          <a:ln w="9525">
            <a:solidFill>
              <a:schemeClr val="accent1"/>
            </a:solidFill>
            <a:miter lim="800000"/>
            <a:headEnd/>
            <a:tailEnd/>
          </a:ln>
        </p:spPr>
        <p:txBody>
          <a:bodyPr>
            <a:spAutoFit/>
          </a:bodyPr>
          <a:lstStyle/>
          <a:p>
            <a:pPr algn="ctr"/>
            <a:r>
              <a:rPr lang="en-US" sz="2000">
                <a:latin typeface="Cambria" pitchFamily="18" charset="0"/>
              </a:rPr>
              <a:t>The direct transfer of heat through direct contact</a:t>
            </a:r>
          </a:p>
          <a:p>
            <a:pPr algn="ctr"/>
            <a:r>
              <a:rPr lang="en-US" sz="2000">
                <a:latin typeface="Cambria" pitchFamily="18" charset="0"/>
              </a:rPr>
              <a:t>(touching)</a:t>
            </a:r>
          </a:p>
        </p:txBody>
      </p:sp>
      <p:sp>
        <p:nvSpPr>
          <p:cNvPr id="12303" name="TextBox 14"/>
          <p:cNvSpPr txBox="1">
            <a:spLocks noChangeArrowheads="1"/>
          </p:cNvSpPr>
          <p:nvPr/>
        </p:nvSpPr>
        <p:spPr bwMode="auto">
          <a:xfrm>
            <a:off x="6324600" y="3429000"/>
            <a:ext cx="1981200" cy="1631950"/>
          </a:xfrm>
          <a:prstGeom prst="rect">
            <a:avLst/>
          </a:prstGeom>
          <a:noFill/>
          <a:ln w="9525">
            <a:solidFill>
              <a:schemeClr val="accent1"/>
            </a:solidFill>
            <a:miter lim="800000"/>
            <a:headEnd/>
            <a:tailEnd/>
          </a:ln>
        </p:spPr>
        <p:txBody>
          <a:bodyPr>
            <a:spAutoFit/>
          </a:bodyPr>
          <a:lstStyle/>
          <a:p>
            <a:pPr algn="ctr"/>
            <a:r>
              <a:rPr lang="en-US" sz="2000">
                <a:latin typeface="Cambria" pitchFamily="18" charset="0"/>
              </a:rPr>
              <a:t>The transfer of heat through the movement of a fluid (a gas or a liquid)</a:t>
            </a:r>
          </a:p>
        </p:txBody>
      </p:sp>
      <p:sp>
        <p:nvSpPr>
          <p:cNvPr id="12304" name="TextBox 15"/>
          <p:cNvSpPr txBox="1">
            <a:spLocks noChangeArrowheads="1"/>
          </p:cNvSpPr>
          <p:nvPr/>
        </p:nvSpPr>
        <p:spPr bwMode="auto">
          <a:xfrm>
            <a:off x="685800" y="5200650"/>
            <a:ext cx="2514600" cy="1477963"/>
          </a:xfrm>
          <a:prstGeom prst="rect">
            <a:avLst/>
          </a:prstGeom>
          <a:noFill/>
          <a:ln w="9525">
            <a:noFill/>
            <a:miter lim="800000"/>
            <a:headEnd/>
            <a:tailEnd/>
          </a:ln>
        </p:spPr>
        <p:txBody>
          <a:bodyPr>
            <a:spAutoFit/>
          </a:bodyPr>
          <a:lstStyle/>
          <a:p>
            <a:pPr algn="ctr"/>
            <a:r>
              <a:rPr lang="en-US">
                <a:latin typeface="Cambria" pitchFamily="18" charset="0"/>
              </a:rPr>
              <a:t>Examples: </a:t>
            </a:r>
          </a:p>
          <a:p>
            <a:pPr algn="ctr"/>
            <a:r>
              <a:rPr lang="en-US">
                <a:latin typeface="Cambria" pitchFamily="18" charset="0"/>
              </a:rPr>
              <a:t>The energy from the sun</a:t>
            </a:r>
          </a:p>
          <a:p>
            <a:pPr algn="ctr"/>
            <a:r>
              <a:rPr lang="en-US">
                <a:latin typeface="Cambria" pitchFamily="18" charset="0"/>
              </a:rPr>
              <a:t>and</a:t>
            </a:r>
          </a:p>
          <a:p>
            <a:pPr algn="ctr"/>
            <a:r>
              <a:rPr lang="en-US">
                <a:latin typeface="Cambria" pitchFamily="18" charset="0"/>
              </a:rPr>
              <a:t>Campfire heating you</a:t>
            </a:r>
          </a:p>
        </p:txBody>
      </p:sp>
      <p:sp>
        <p:nvSpPr>
          <p:cNvPr id="12305" name="TextBox 16"/>
          <p:cNvSpPr txBox="1">
            <a:spLocks noChangeArrowheads="1"/>
          </p:cNvSpPr>
          <p:nvPr/>
        </p:nvSpPr>
        <p:spPr bwMode="auto">
          <a:xfrm>
            <a:off x="3505200" y="5181600"/>
            <a:ext cx="1981200" cy="1477963"/>
          </a:xfrm>
          <a:prstGeom prst="rect">
            <a:avLst/>
          </a:prstGeom>
          <a:noFill/>
          <a:ln w="9525">
            <a:noFill/>
            <a:miter lim="800000"/>
            <a:headEnd/>
            <a:tailEnd/>
          </a:ln>
        </p:spPr>
        <p:txBody>
          <a:bodyPr>
            <a:spAutoFit/>
          </a:bodyPr>
          <a:lstStyle/>
          <a:p>
            <a:pPr algn="ctr"/>
            <a:r>
              <a:rPr lang="en-US">
                <a:latin typeface="Cambria" pitchFamily="18" charset="0"/>
              </a:rPr>
              <a:t>Examples: </a:t>
            </a:r>
          </a:p>
          <a:p>
            <a:pPr algn="ctr"/>
            <a:r>
              <a:rPr lang="en-US">
                <a:latin typeface="Cambria" pitchFamily="18" charset="0"/>
              </a:rPr>
              <a:t>Walking across </a:t>
            </a:r>
          </a:p>
          <a:p>
            <a:pPr algn="ctr"/>
            <a:r>
              <a:rPr lang="en-US">
                <a:latin typeface="Cambria" pitchFamily="18" charset="0"/>
              </a:rPr>
              <a:t>hot sand</a:t>
            </a:r>
          </a:p>
          <a:p>
            <a:pPr algn="ctr"/>
            <a:r>
              <a:rPr lang="en-US">
                <a:latin typeface="Cambria" pitchFamily="18" charset="0"/>
              </a:rPr>
              <a:t>and</a:t>
            </a:r>
          </a:p>
          <a:p>
            <a:pPr algn="ctr"/>
            <a:r>
              <a:rPr lang="en-US">
                <a:latin typeface="Cambria" pitchFamily="18" charset="0"/>
              </a:rPr>
              <a:t>Touching snow</a:t>
            </a:r>
          </a:p>
        </p:txBody>
      </p:sp>
      <p:sp>
        <p:nvSpPr>
          <p:cNvPr id="12306" name="TextBox 17"/>
          <p:cNvSpPr txBox="1">
            <a:spLocks noChangeArrowheads="1"/>
          </p:cNvSpPr>
          <p:nvPr/>
        </p:nvSpPr>
        <p:spPr bwMode="auto">
          <a:xfrm>
            <a:off x="6324600" y="5181600"/>
            <a:ext cx="1981200" cy="1477963"/>
          </a:xfrm>
          <a:prstGeom prst="rect">
            <a:avLst/>
          </a:prstGeom>
          <a:noFill/>
          <a:ln w="9525">
            <a:noFill/>
            <a:miter lim="800000"/>
            <a:headEnd/>
            <a:tailEnd/>
          </a:ln>
        </p:spPr>
        <p:txBody>
          <a:bodyPr>
            <a:spAutoFit/>
          </a:bodyPr>
          <a:lstStyle/>
          <a:p>
            <a:pPr algn="ctr"/>
            <a:r>
              <a:rPr lang="en-US">
                <a:latin typeface="Cambria" pitchFamily="18" charset="0"/>
              </a:rPr>
              <a:t>Examples: </a:t>
            </a:r>
          </a:p>
          <a:p>
            <a:pPr algn="ctr"/>
            <a:r>
              <a:rPr lang="en-US">
                <a:latin typeface="Cambria" pitchFamily="18" charset="0"/>
              </a:rPr>
              <a:t>Heat in an oven</a:t>
            </a:r>
          </a:p>
          <a:p>
            <a:pPr algn="ctr"/>
            <a:r>
              <a:rPr lang="en-US">
                <a:latin typeface="Cambria" pitchFamily="18" charset="0"/>
              </a:rPr>
              <a:t>and</a:t>
            </a:r>
          </a:p>
          <a:p>
            <a:pPr algn="ctr"/>
            <a:r>
              <a:rPr lang="en-US">
                <a:latin typeface="Cambria" pitchFamily="18" charset="0"/>
              </a:rPr>
              <a:t>Water boiling </a:t>
            </a:r>
          </a:p>
          <a:p>
            <a:pPr algn="ctr"/>
            <a:r>
              <a:rPr lang="en-US">
                <a:latin typeface="Cambria" pitchFamily="18" charset="0"/>
              </a:rPr>
              <a:t>in a pot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152400"/>
            <a:ext cx="8229600" cy="868363"/>
          </a:xfrm>
          <a:prstGeom prst="rect">
            <a:avLst/>
          </a:prstGeom>
        </p:spPr>
        <p:txBody>
          <a:bodyPr/>
          <a:lstStyle/>
          <a:p>
            <a:pPr algn="ctr" fontAlgn="auto">
              <a:spcAft>
                <a:spcPts val="0"/>
              </a:spcAft>
              <a:defRPr/>
            </a:pPr>
            <a:r>
              <a:rPr lang="en-US" sz="4400">
                <a:latin typeface="+mj-lt"/>
                <a:ea typeface="+mj-ea"/>
                <a:cs typeface="+mj-cs"/>
              </a:rPr>
              <a:t>Heat Transfer</a:t>
            </a:r>
            <a:endParaRPr lang="en-US" sz="4400" dirty="0">
              <a:latin typeface="+mj-lt"/>
              <a:ea typeface="+mj-ea"/>
              <a:cs typeface="+mj-cs"/>
            </a:endParaRPr>
          </a:p>
        </p:txBody>
      </p:sp>
      <p:sp>
        <p:nvSpPr>
          <p:cNvPr id="5" name="Content Placeholder 2"/>
          <p:cNvSpPr txBox="1">
            <a:spLocks/>
          </p:cNvSpPr>
          <p:nvPr/>
        </p:nvSpPr>
        <p:spPr>
          <a:xfrm>
            <a:off x="457200" y="1295400"/>
            <a:ext cx="8229600" cy="533400"/>
          </a:xfrm>
          <a:prstGeom prst="rect">
            <a:avLst/>
          </a:prstGeom>
        </p:spPr>
        <p:txBody>
          <a:bodyPr>
            <a:normAutofit fontScale="77500" lnSpcReduction="20000"/>
          </a:bodyPr>
          <a:lstStyle/>
          <a:p>
            <a:pPr marL="342900" indent="-342900" algn="ctr" fontAlgn="auto">
              <a:spcBef>
                <a:spcPct val="20000"/>
              </a:spcBef>
              <a:spcAft>
                <a:spcPts val="0"/>
              </a:spcAft>
              <a:buFont typeface="Arial" pitchFamily="34" charset="0"/>
              <a:buNone/>
              <a:defRPr/>
            </a:pPr>
            <a:r>
              <a:rPr lang="en-US" sz="3200">
                <a:latin typeface="+mn-lt"/>
              </a:rPr>
              <a:t>Energy transfer from a </a:t>
            </a:r>
            <a:r>
              <a:rPr lang="en-US" sz="3200" u="sng">
                <a:latin typeface="+mn-lt"/>
              </a:rPr>
              <a:t>HOTTER</a:t>
            </a:r>
            <a:r>
              <a:rPr lang="en-US" sz="3200">
                <a:latin typeface="+mn-lt"/>
              </a:rPr>
              <a:t> object to a </a:t>
            </a:r>
            <a:r>
              <a:rPr lang="en-US" sz="3200" u="sng">
                <a:latin typeface="+mn-lt"/>
              </a:rPr>
              <a:t>COOLER</a:t>
            </a:r>
            <a:r>
              <a:rPr lang="en-US" sz="3200">
                <a:latin typeface="+mn-lt"/>
              </a:rPr>
              <a:t> one</a:t>
            </a:r>
            <a:endParaRPr lang="en-US" sz="3200" dirty="0">
              <a:latin typeface="+mn-lt"/>
            </a:endParaRPr>
          </a:p>
        </p:txBody>
      </p:sp>
      <p:sp>
        <p:nvSpPr>
          <p:cNvPr id="7" name="Down Arrow 6"/>
          <p:cNvSpPr/>
          <p:nvPr/>
        </p:nvSpPr>
        <p:spPr>
          <a:xfrm>
            <a:off x="4316413" y="914400"/>
            <a:ext cx="484187"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152400"/>
            <a:ext cx="8229600" cy="868363"/>
          </a:xfrm>
          <a:prstGeom prst="rect">
            <a:avLst/>
          </a:prstGeom>
        </p:spPr>
        <p:txBody>
          <a:bodyPr/>
          <a:lstStyle/>
          <a:p>
            <a:pPr algn="ctr" fontAlgn="auto">
              <a:spcAft>
                <a:spcPts val="0"/>
              </a:spcAft>
              <a:defRPr/>
            </a:pPr>
            <a:r>
              <a:rPr lang="en-US" sz="4400">
                <a:latin typeface="+mj-lt"/>
                <a:ea typeface="+mj-ea"/>
                <a:cs typeface="+mj-cs"/>
              </a:rPr>
              <a:t>Heat Transfer</a:t>
            </a:r>
            <a:endParaRPr lang="en-US" sz="4400" dirty="0">
              <a:latin typeface="+mj-lt"/>
              <a:ea typeface="+mj-ea"/>
              <a:cs typeface="+mj-cs"/>
            </a:endParaRPr>
          </a:p>
        </p:txBody>
      </p:sp>
      <p:sp>
        <p:nvSpPr>
          <p:cNvPr id="3" name="Content Placeholder 2"/>
          <p:cNvSpPr txBox="1">
            <a:spLocks/>
          </p:cNvSpPr>
          <p:nvPr/>
        </p:nvSpPr>
        <p:spPr>
          <a:xfrm>
            <a:off x="457200" y="1295400"/>
            <a:ext cx="8229600" cy="533400"/>
          </a:xfrm>
          <a:prstGeom prst="rect">
            <a:avLst/>
          </a:prstGeom>
        </p:spPr>
        <p:txBody>
          <a:bodyPr>
            <a:normAutofit fontScale="77500" lnSpcReduction="20000"/>
          </a:bodyPr>
          <a:lstStyle/>
          <a:p>
            <a:pPr marL="342900" indent="-342900" algn="ctr" fontAlgn="auto">
              <a:spcBef>
                <a:spcPct val="20000"/>
              </a:spcBef>
              <a:spcAft>
                <a:spcPts val="0"/>
              </a:spcAft>
              <a:buFont typeface="Arial" pitchFamily="34" charset="0"/>
              <a:buNone/>
              <a:defRPr/>
            </a:pPr>
            <a:r>
              <a:rPr lang="en-US" sz="3200">
                <a:latin typeface="+mn-lt"/>
              </a:rPr>
              <a:t>Energy transfer from a </a:t>
            </a:r>
            <a:r>
              <a:rPr lang="en-US" sz="3200" u="sng">
                <a:latin typeface="+mn-lt"/>
              </a:rPr>
              <a:t>HOTTER</a:t>
            </a:r>
            <a:r>
              <a:rPr lang="en-US" sz="3200">
                <a:latin typeface="+mn-lt"/>
              </a:rPr>
              <a:t> object to a </a:t>
            </a:r>
            <a:r>
              <a:rPr lang="en-US" sz="3200" u="sng">
                <a:latin typeface="+mn-lt"/>
              </a:rPr>
              <a:t>COOLER</a:t>
            </a:r>
            <a:r>
              <a:rPr lang="en-US" sz="3200">
                <a:latin typeface="+mn-lt"/>
              </a:rPr>
              <a:t> one</a:t>
            </a:r>
            <a:endParaRPr lang="en-US" sz="3200" dirty="0">
              <a:latin typeface="+mn-lt"/>
            </a:endParaRPr>
          </a:p>
        </p:txBody>
      </p:sp>
      <p:sp>
        <p:nvSpPr>
          <p:cNvPr id="5124" name="TextBox 3"/>
          <p:cNvSpPr txBox="1">
            <a:spLocks noChangeArrowheads="1"/>
          </p:cNvSpPr>
          <p:nvPr/>
        </p:nvSpPr>
        <p:spPr bwMode="auto">
          <a:xfrm>
            <a:off x="685800" y="2057400"/>
            <a:ext cx="7772400" cy="461963"/>
          </a:xfrm>
          <a:prstGeom prst="rect">
            <a:avLst/>
          </a:prstGeom>
          <a:noFill/>
          <a:ln w="9525">
            <a:noFill/>
            <a:miter lim="800000"/>
            <a:headEnd/>
            <a:tailEnd/>
          </a:ln>
        </p:spPr>
        <p:txBody>
          <a:bodyPr>
            <a:spAutoFit/>
          </a:bodyPr>
          <a:lstStyle/>
          <a:p>
            <a:pPr algn="ctr"/>
            <a:r>
              <a:rPr lang="en-US" sz="2400">
                <a:latin typeface="Cambria" pitchFamily="18" charset="0"/>
              </a:rPr>
              <a:t>How is heat transferred?  (3 Ways)</a:t>
            </a:r>
          </a:p>
        </p:txBody>
      </p:sp>
      <p:sp>
        <p:nvSpPr>
          <p:cNvPr id="8" name="Down Arrow 7"/>
          <p:cNvSpPr/>
          <p:nvPr/>
        </p:nvSpPr>
        <p:spPr>
          <a:xfrm>
            <a:off x="4316413" y="914400"/>
            <a:ext cx="484187"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Down Arrow 8"/>
          <p:cNvSpPr/>
          <p:nvPr/>
        </p:nvSpPr>
        <p:spPr>
          <a:xfrm>
            <a:off x="4343400" y="1828800"/>
            <a:ext cx="484188"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10" name="Straight Arrow Connector 9"/>
          <p:cNvCxnSpPr>
            <a:stCxn id="5124" idx="2"/>
          </p:cNvCxnSpPr>
          <p:nvPr/>
        </p:nvCxnSpPr>
        <p:spPr>
          <a:xfrm rot="16200000" flipH="1">
            <a:off x="5679281" y="1412082"/>
            <a:ext cx="528637" cy="2743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5124" idx="2"/>
          </p:cNvCxnSpPr>
          <p:nvPr/>
        </p:nvCxnSpPr>
        <p:spPr>
          <a:xfrm rot="5400000">
            <a:off x="2936081" y="1412082"/>
            <a:ext cx="528637" cy="2743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5124" idx="2"/>
          </p:cNvCxnSpPr>
          <p:nvPr/>
        </p:nvCxnSpPr>
        <p:spPr>
          <a:xfrm rot="5400000">
            <a:off x="4288631" y="2764632"/>
            <a:ext cx="528637" cy="38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152400"/>
            <a:ext cx="8229600" cy="868363"/>
          </a:xfrm>
          <a:prstGeom prst="rect">
            <a:avLst/>
          </a:prstGeom>
        </p:spPr>
        <p:txBody>
          <a:bodyPr/>
          <a:lstStyle/>
          <a:p>
            <a:pPr algn="ctr" fontAlgn="auto">
              <a:spcAft>
                <a:spcPts val="0"/>
              </a:spcAft>
              <a:defRPr/>
            </a:pPr>
            <a:r>
              <a:rPr lang="en-US" sz="4400">
                <a:latin typeface="+mj-lt"/>
                <a:ea typeface="+mj-ea"/>
                <a:cs typeface="+mj-cs"/>
              </a:rPr>
              <a:t>Heat Transfer</a:t>
            </a:r>
            <a:endParaRPr lang="en-US" sz="4400" dirty="0">
              <a:latin typeface="+mj-lt"/>
              <a:ea typeface="+mj-ea"/>
              <a:cs typeface="+mj-cs"/>
            </a:endParaRPr>
          </a:p>
        </p:txBody>
      </p:sp>
      <p:sp>
        <p:nvSpPr>
          <p:cNvPr id="3" name="Content Placeholder 2"/>
          <p:cNvSpPr txBox="1">
            <a:spLocks/>
          </p:cNvSpPr>
          <p:nvPr/>
        </p:nvSpPr>
        <p:spPr>
          <a:xfrm>
            <a:off x="457200" y="1295400"/>
            <a:ext cx="8229600" cy="533400"/>
          </a:xfrm>
          <a:prstGeom prst="rect">
            <a:avLst/>
          </a:prstGeom>
        </p:spPr>
        <p:txBody>
          <a:bodyPr>
            <a:normAutofit fontScale="77500" lnSpcReduction="20000"/>
          </a:bodyPr>
          <a:lstStyle/>
          <a:p>
            <a:pPr marL="342900" indent="-342900" algn="ctr" fontAlgn="auto">
              <a:spcBef>
                <a:spcPct val="20000"/>
              </a:spcBef>
              <a:spcAft>
                <a:spcPts val="0"/>
              </a:spcAft>
              <a:buFont typeface="Arial" pitchFamily="34" charset="0"/>
              <a:buNone/>
              <a:defRPr/>
            </a:pPr>
            <a:r>
              <a:rPr lang="en-US" sz="3200">
                <a:latin typeface="+mn-lt"/>
              </a:rPr>
              <a:t>Energy transfer from a </a:t>
            </a:r>
            <a:r>
              <a:rPr lang="en-US" sz="3200" u="sng">
                <a:latin typeface="+mn-lt"/>
              </a:rPr>
              <a:t>HOTTER</a:t>
            </a:r>
            <a:r>
              <a:rPr lang="en-US" sz="3200">
                <a:latin typeface="+mn-lt"/>
              </a:rPr>
              <a:t> object to a </a:t>
            </a:r>
            <a:r>
              <a:rPr lang="en-US" sz="3200" u="sng">
                <a:latin typeface="+mn-lt"/>
              </a:rPr>
              <a:t>COOLER</a:t>
            </a:r>
            <a:r>
              <a:rPr lang="en-US" sz="3200">
                <a:latin typeface="+mn-lt"/>
              </a:rPr>
              <a:t> one</a:t>
            </a:r>
            <a:endParaRPr lang="en-US" sz="3200" dirty="0">
              <a:latin typeface="+mn-lt"/>
            </a:endParaRPr>
          </a:p>
        </p:txBody>
      </p:sp>
      <p:sp>
        <p:nvSpPr>
          <p:cNvPr id="6148" name="TextBox 3"/>
          <p:cNvSpPr txBox="1">
            <a:spLocks noChangeArrowheads="1"/>
          </p:cNvSpPr>
          <p:nvPr/>
        </p:nvSpPr>
        <p:spPr bwMode="auto">
          <a:xfrm>
            <a:off x="685800" y="2057400"/>
            <a:ext cx="7772400" cy="461963"/>
          </a:xfrm>
          <a:prstGeom prst="rect">
            <a:avLst/>
          </a:prstGeom>
          <a:noFill/>
          <a:ln w="9525">
            <a:noFill/>
            <a:miter lim="800000"/>
            <a:headEnd/>
            <a:tailEnd/>
          </a:ln>
        </p:spPr>
        <p:txBody>
          <a:bodyPr>
            <a:spAutoFit/>
          </a:bodyPr>
          <a:lstStyle/>
          <a:p>
            <a:pPr algn="ctr"/>
            <a:r>
              <a:rPr lang="en-US" sz="2400">
                <a:latin typeface="Cambria" pitchFamily="18" charset="0"/>
              </a:rPr>
              <a:t>How is heat transferred?  (3 Ways)</a:t>
            </a:r>
          </a:p>
        </p:txBody>
      </p:sp>
      <p:sp>
        <p:nvSpPr>
          <p:cNvPr id="6149" name="TextBox 4"/>
          <p:cNvSpPr txBox="1">
            <a:spLocks noChangeArrowheads="1"/>
          </p:cNvSpPr>
          <p:nvPr/>
        </p:nvSpPr>
        <p:spPr bwMode="auto">
          <a:xfrm>
            <a:off x="6553200" y="3048000"/>
            <a:ext cx="1600200" cy="369888"/>
          </a:xfrm>
          <a:prstGeom prst="rect">
            <a:avLst/>
          </a:prstGeom>
          <a:noFill/>
          <a:ln w="9525">
            <a:noFill/>
            <a:miter lim="800000"/>
            <a:headEnd/>
            <a:tailEnd/>
          </a:ln>
        </p:spPr>
        <p:txBody>
          <a:bodyPr>
            <a:spAutoFit/>
          </a:bodyPr>
          <a:lstStyle/>
          <a:p>
            <a:pPr algn="ctr"/>
            <a:r>
              <a:rPr lang="en-US">
                <a:latin typeface="Cambria" pitchFamily="18" charset="0"/>
              </a:rPr>
              <a:t>CONVECTION</a:t>
            </a:r>
          </a:p>
        </p:txBody>
      </p:sp>
      <p:sp>
        <p:nvSpPr>
          <p:cNvPr id="6150" name="TextBox 5"/>
          <p:cNvSpPr txBox="1">
            <a:spLocks noChangeArrowheads="1"/>
          </p:cNvSpPr>
          <p:nvPr/>
        </p:nvSpPr>
        <p:spPr bwMode="auto">
          <a:xfrm>
            <a:off x="1066800" y="3048000"/>
            <a:ext cx="1524000" cy="381000"/>
          </a:xfrm>
          <a:prstGeom prst="rect">
            <a:avLst/>
          </a:prstGeom>
          <a:noFill/>
          <a:ln w="9525">
            <a:noFill/>
            <a:miter lim="800000"/>
            <a:headEnd/>
            <a:tailEnd/>
          </a:ln>
        </p:spPr>
        <p:txBody>
          <a:bodyPr>
            <a:spAutoFit/>
          </a:bodyPr>
          <a:lstStyle/>
          <a:p>
            <a:pPr algn="ctr"/>
            <a:r>
              <a:rPr lang="en-US">
                <a:latin typeface="Cambria" pitchFamily="18" charset="0"/>
              </a:rPr>
              <a:t>RADIATION</a:t>
            </a:r>
          </a:p>
        </p:txBody>
      </p:sp>
      <p:sp>
        <p:nvSpPr>
          <p:cNvPr id="6151" name="TextBox 6"/>
          <p:cNvSpPr txBox="1">
            <a:spLocks noChangeArrowheads="1"/>
          </p:cNvSpPr>
          <p:nvPr/>
        </p:nvSpPr>
        <p:spPr bwMode="auto">
          <a:xfrm>
            <a:off x="3733800" y="3048000"/>
            <a:ext cx="1600200" cy="369888"/>
          </a:xfrm>
          <a:prstGeom prst="rect">
            <a:avLst/>
          </a:prstGeom>
          <a:noFill/>
          <a:ln w="9525">
            <a:noFill/>
            <a:miter lim="800000"/>
            <a:headEnd/>
            <a:tailEnd/>
          </a:ln>
        </p:spPr>
        <p:txBody>
          <a:bodyPr>
            <a:spAutoFit/>
          </a:bodyPr>
          <a:lstStyle/>
          <a:p>
            <a:pPr algn="ctr"/>
            <a:r>
              <a:rPr lang="en-US">
                <a:latin typeface="Cambria" pitchFamily="18" charset="0"/>
              </a:rPr>
              <a:t>CONDUCTION</a:t>
            </a:r>
          </a:p>
        </p:txBody>
      </p:sp>
      <p:sp>
        <p:nvSpPr>
          <p:cNvPr id="8" name="Down Arrow 7"/>
          <p:cNvSpPr/>
          <p:nvPr/>
        </p:nvSpPr>
        <p:spPr>
          <a:xfrm>
            <a:off x="4316413" y="914400"/>
            <a:ext cx="484187"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Down Arrow 8"/>
          <p:cNvSpPr/>
          <p:nvPr/>
        </p:nvSpPr>
        <p:spPr>
          <a:xfrm>
            <a:off x="4343400" y="1828800"/>
            <a:ext cx="484188"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10" name="Straight Arrow Connector 9"/>
          <p:cNvCxnSpPr>
            <a:stCxn id="6148" idx="2"/>
            <a:endCxn id="6149" idx="0"/>
          </p:cNvCxnSpPr>
          <p:nvPr/>
        </p:nvCxnSpPr>
        <p:spPr>
          <a:xfrm rot="16200000" flipH="1">
            <a:off x="5698331" y="1393032"/>
            <a:ext cx="528637" cy="27813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6148" idx="2"/>
            <a:endCxn id="6150" idx="0"/>
          </p:cNvCxnSpPr>
          <p:nvPr/>
        </p:nvCxnSpPr>
        <p:spPr>
          <a:xfrm rot="5400000">
            <a:off x="2936081" y="1412082"/>
            <a:ext cx="528637" cy="2743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6148" idx="2"/>
            <a:endCxn id="6151" idx="0"/>
          </p:cNvCxnSpPr>
          <p:nvPr/>
        </p:nvCxnSpPr>
        <p:spPr>
          <a:xfrm rot="5400000">
            <a:off x="4288631" y="2764632"/>
            <a:ext cx="528637" cy="38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152400"/>
            <a:ext cx="8229600" cy="868363"/>
          </a:xfrm>
          <a:prstGeom prst="rect">
            <a:avLst/>
          </a:prstGeom>
        </p:spPr>
        <p:txBody>
          <a:bodyPr/>
          <a:lstStyle/>
          <a:p>
            <a:pPr algn="ctr" fontAlgn="auto">
              <a:spcAft>
                <a:spcPts val="0"/>
              </a:spcAft>
              <a:defRPr/>
            </a:pPr>
            <a:r>
              <a:rPr lang="en-US" sz="4400">
                <a:latin typeface="+mj-lt"/>
                <a:ea typeface="+mj-ea"/>
                <a:cs typeface="+mj-cs"/>
              </a:rPr>
              <a:t>Heat Transfer</a:t>
            </a:r>
            <a:endParaRPr lang="en-US" sz="4400" dirty="0">
              <a:latin typeface="+mj-lt"/>
              <a:ea typeface="+mj-ea"/>
              <a:cs typeface="+mj-cs"/>
            </a:endParaRPr>
          </a:p>
        </p:txBody>
      </p:sp>
      <p:sp>
        <p:nvSpPr>
          <p:cNvPr id="3" name="Content Placeholder 2"/>
          <p:cNvSpPr txBox="1">
            <a:spLocks/>
          </p:cNvSpPr>
          <p:nvPr/>
        </p:nvSpPr>
        <p:spPr>
          <a:xfrm>
            <a:off x="457200" y="1295400"/>
            <a:ext cx="8229600" cy="533400"/>
          </a:xfrm>
          <a:prstGeom prst="rect">
            <a:avLst/>
          </a:prstGeom>
        </p:spPr>
        <p:txBody>
          <a:bodyPr>
            <a:normAutofit fontScale="77500" lnSpcReduction="20000"/>
          </a:bodyPr>
          <a:lstStyle/>
          <a:p>
            <a:pPr marL="342900" indent="-342900" algn="ctr" fontAlgn="auto">
              <a:spcBef>
                <a:spcPct val="20000"/>
              </a:spcBef>
              <a:spcAft>
                <a:spcPts val="0"/>
              </a:spcAft>
              <a:buFont typeface="Arial" pitchFamily="34" charset="0"/>
              <a:buNone/>
              <a:defRPr/>
            </a:pPr>
            <a:r>
              <a:rPr lang="en-US" sz="3200">
                <a:latin typeface="+mn-lt"/>
              </a:rPr>
              <a:t>Energy transfer from a </a:t>
            </a:r>
            <a:r>
              <a:rPr lang="en-US" sz="3200" u="sng">
                <a:latin typeface="+mn-lt"/>
              </a:rPr>
              <a:t>HOTTER</a:t>
            </a:r>
            <a:r>
              <a:rPr lang="en-US" sz="3200">
                <a:latin typeface="+mn-lt"/>
              </a:rPr>
              <a:t> object to a </a:t>
            </a:r>
            <a:r>
              <a:rPr lang="en-US" sz="3200" u="sng">
                <a:latin typeface="+mn-lt"/>
              </a:rPr>
              <a:t>COOLER</a:t>
            </a:r>
            <a:r>
              <a:rPr lang="en-US" sz="3200">
                <a:latin typeface="+mn-lt"/>
              </a:rPr>
              <a:t> one</a:t>
            </a:r>
            <a:endParaRPr lang="en-US" sz="3200" dirty="0">
              <a:latin typeface="+mn-lt"/>
            </a:endParaRPr>
          </a:p>
        </p:txBody>
      </p:sp>
      <p:sp>
        <p:nvSpPr>
          <p:cNvPr id="7172" name="TextBox 3"/>
          <p:cNvSpPr txBox="1">
            <a:spLocks noChangeArrowheads="1"/>
          </p:cNvSpPr>
          <p:nvPr/>
        </p:nvSpPr>
        <p:spPr bwMode="auto">
          <a:xfrm>
            <a:off x="685800" y="2057400"/>
            <a:ext cx="7772400" cy="461963"/>
          </a:xfrm>
          <a:prstGeom prst="rect">
            <a:avLst/>
          </a:prstGeom>
          <a:noFill/>
          <a:ln w="9525">
            <a:noFill/>
            <a:miter lim="800000"/>
            <a:headEnd/>
            <a:tailEnd/>
          </a:ln>
        </p:spPr>
        <p:txBody>
          <a:bodyPr>
            <a:spAutoFit/>
          </a:bodyPr>
          <a:lstStyle/>
          <a:p>
            <a:pPr algn="ctr"/>
            <a:r>
              <a:rPr lang="en-US" sz="2400">
                <a:latin typeface="Cambria" pitchFamily="18" charset="0"/>
              </a:rPr>
              <a:t>How is heat transferred?  (3 Ways)</a:t>
            </a:r>
          </a:p>
        </p:txBody>
      </p:sp>
      <p:sp>
        <p:nvSpPr>
          <p:cNvPr id="7173" name="TextBox 4"/>
          <p:cNvSpPr txBox="1">
            <a:spLocks noChangeArrowheads="1"/>
          </p:cNvSpPr>
          <p:nvPr/>
        </p:nvSpPr>
        <p:spPr bwMode="auto">
          <a:xfrm>
            <a:off x="6553200" y="3048000"/>
            <a:ext cx="1600200" cy="369888"/>
          </a:xfrm>
          <a:prstGeom prst="rect">
            <a:avLst/>
          </a:prstGeom>
          <a:noFill/>
          <a:ln w="9525">
            <a:noFill/>
            <a:miter lim="800000"/>
            <a:headEnd/>
            <a:tailEnd/>
          </a:ln>
        </p:spPr>
        <p:txBody>
          <a:bodyPr>
            <a:spAutoFit/>
          </a:bodyPr>
          <a:lstStyle/>
          <a:p>
            <a:pPr algn="ctr"/>
            <a:r>
              <a:rPr lang="en-US">
                <a:latin typeface="Cambria" pitchFamily="18" charset="0"/>
              </a:rPr>
              <a:t>CONVECTION</a:t>
            </a:r>
          </a:p>
        </p:txBody>
      </p:sp>
      <p:sp>
        <p:nvSpPr>
          <p:cNvPr id="7174" name="TextBox 5"/>
          <p:cNvSpPr txBox="1">
            <a:spLocks noChangeArrowheads="1"/>
          </p:cNvSpPr>
          <p:nvPr/>
        </p:nvSpPr>
        <p:spPr bwMode="auto">
          <a:xfrm>
            <a:off x="1066800" y="3048000"/>
            <a:ext cx="1524000" cy="381000"/>
          </a:xfrm>
          <a:prstGeom prst="rect">
            <a:avLst/>
          </a:prstGeom>
          <a:noFill/>
          <a:ln w="9525">
            <a:noFill/>
            <a:miter lim="800000"/>
            <a:headEnd/>
            <a:tailEnd/>
          </a:ln>
        </p:spPr>
        <p:txBody>
          <a:bodyPr>
            <a:spAutoFit/>
          </a:bodyPr>
          <a:lstStyle/>
          <a:p>
            <a:pPr algn="ctr"/>
            <a:r>
              <a:rPr lang="en-US">
                <a:latin typeface="Cambria" pitchFamily="18" charset="0"/>
              </a:rPr>
              <a:t>RADIATION</a:t>
            </a:r>
          </a:p>
        </p:txBody>
      </p:sp>
      <p:sp>
        <p:nvSpPr>
          <p:cNvPr id="7175" name="TextBox 6"/>
          <p:cNvSpPr txBox="1">
            <a:spLocks noChangeArrowheads="1"/>
          </p:cNvSpPr>
          <p:nvPr/>
        </p:nvSpPr>
        <p:spPr bwMode="auto">
          <a:xfrm>
            <a:off x="3733800" y="3048000"/>
            <a:ext cx="1600200" cy="369888"/>
          </a:xfrm>
          <a:prstGeom prst="rect">
            <a:avLst/>
          </a:prstGeom>
          <a:noFill/>
          <a:ln w="9525">
            <a:noFill/>
            <a:miter lim="800000"/>
            <a:headEnd/>
            <a:tailEnd/>
          </a:ln>
        </p:spPr>
        <p:txBody>
          <a:bodyPr>
            <a:spAutoFit/>
          </a:bodyPr>
          <a:lstStyle/>
          <a:p>
            <a:pPr algn="ctr"/>
            <a:r>
              <a:rPr lang="en-US">
                <a:latin typeface="Cambria" pitchFamily="18" charset="0"/>
              </a:rPr>
              <a:t>CONDUCTION</a:t>
            </a:r>
          </a:p>
        </p:txBody>
      </p:sp>
      <p:sp>
        <p:nvSpPr>
          <p:cNvPr id="8" name="Down Arrow 7"/>
          <p:cNvSpPr/>
          <p:nvPr/>
        </p:nvSpPr>
        <p:spPr>
          <a:xfrm>
            <a:off x="4316413" y="914400"/>
            <a:ext cx="484187"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Down Arrow 8"/>
          <p:cNvSpPr/>
          <p:nvPr/>
        </p:nvSpPr>
        <p:spPr>
          <a:xfrm>
            <a:off x="4343400" y="1828800"/>
            <a:ext cx="484188"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10" name="Straight Arrow Connector 9"/>
          <p:cNvCxnSpPr>
            <a:stCxn id="7172" idx="2"/>
            <a:endCxn id="7173" idx="0"/>
          </p:cNvCxnSpPr>
          <p:nvPr/>
        </p:nvCxnSpPr>
        <p:spPr>
          <a:xfrm rot="16200000" flipH="1">
            <a:off x="5698331" y="1393032"/>
            <a:ext cx="528637" cy="27813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7172" idx="2"/>
            <a:endCxn id="7174" idx="0"/>
          </p:cNvCxnSpPr>
          <p:nvPr/>
        </p:nvCxnSpPr>
        <p:spPr>
          <a:xfrm rot="5400000">
            <a:off x="2936081" y="1412082"/>
            <a:ext cx="528637" cy="2743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7172" idx="2"/>
            <a:endCxn id="7175" idx="0"/>
          </p:cNvCxnSpPr>
          <p:nvPr/>
        </p:nvCxnSpPr>
        <p:spPr>
          <a:xfrm rot="5400000">
            <a:off x="4288631" y="2764632"/>
            <a:ext cx="528637" cy="38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181" name="TextBox 12"/>
          <p:cNvSpPr txBox="1">
            <a:spLocks noChangeArrowheads="1"/>
          </p:cNvSpPr>
          <p:nvPr/>
        </p:nvSpPr>
        <p:spPr bwMode="auto">
          <a:xfrm>
            <a:off x="914400" y="3429000"/>
            <a:ext cx="1981200" cy="1631950"/>
          </a:xfrm>
          <a:prstGeom prst="rect">
            <a:avLst/>
          </a:prstGeom>
          <a:noFill/>
          <a:ln w="9525">
            <a:solidFill>
              <a:schemeClr val="accent1"/>
            </a:solidFill>
            <a:miter lim="800000"/>
            <a:headEnd/>
            <a:tailEnd/>
          </a:ln>
        </p:spPr>
        <p:txBody>
          <a:bodyPr>
            <a:spAutoFit/>
          </a:bodyPr>
          <a:lstStyle/>
          <a:p>
            <a:pPr algn="ctr"/>
            <a:r>
              <a:rPr lang="en-US" sz="2000">
                <a:latin typeface="Cambria" pitchFamily="18" charset="0"/>
              </a:rPr>
              <a:t>The direct transfer of energy by electromagnetic waves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152400"/>
            <a:ext cx="8229600" cy="868363"/>
          </a:xfrm>
          <a:prstGeom prst="rect">
            <a:avLst/>
          </a:prstGeom>
        </p:spPr>
        <p:txBody>
          <a:bodyPr/>
          <a:lstStyle/>
          <a:p>
            <a:pPr algn="ctr" fontAlgn="auto">
              <a:spcAft>
                <a:spcPts val="0"/>
              </a:spcAft>
              <a:defRPr/>
            </a:pPr>
            <a:r>
              <a:rPr lang="en-US" sz="4400">
                <a:latin typeface="+mj-lt"/>
                <a:ea typeface="+mj-ea"/>
                <a:cs typeface="+mj-cs"/>
              </a:rPr>
              <a:t>Heat Transfer</a:t>
            </a:r>
            <a:endParaRPr lang="en-US" sz="4400" dirty="0">
              <a:latin typeface="+mj-lt"/>
              <a:ea typeface="+mj-ea"/>
              <a:cs typeface="+mj-cs"/>
            </a:endParaRPr>
          </a:p>
        </p:txBody>
      </p:sp>
      <p:sp>
        <p:nvSpPr>
          <p:cNvPr id="3" name="Content Placeholder 2"/>
          <p:cNvSpPr txBox="1">
            <a:spLocks/>
          </p:cNvSpPr>
          <p:nvPr/>
        </p:nvSpPr>
        <p:spPr>
          <a:xfrm>
            <a:off x="457200" y="1295400"/>
            <a:ext cx="8229600" cy="533400"/>
          </a:xfrm>
          <a:prstGeom prst="rect">
            <a:avLst/>
          </a:prstGeom>
        </p:spPr>
        <p:txBody>
          <a:bodyPr>
            <a:normAutofit fontScale="77500" lnSpcReduction="20000"/>
          </a:bodyPr>
          <a:lstStyle/>
          <a:p>
            <a:pPr marL="342900" indent="-342900" algn="ctr" fontAlgn="auto">
              <a:spcBef>
                <a:spcPct val="20000"/>
              </a:spcBef>
              <a:spcAft>
                <a:spcPts val="0"/>
              </a:spcAft>
              <a:buFont typeface="Arial" pitchFamily="34" charset="0"/>
              <a:buNone/>
              <a:defRPr/>
            </a:pPr>
            <a:r>
              <a:rPr lang="en-US" sz="3200">
                <a:latin typeface="+mn-lt"/>
              </a:rPr>
              <a:t>Energy transfer from a </a:t>
            </a:r>
            <a:r>
              <a:rPr lang="en-US" sz="3200" u="sng">
                <a:latin typeface="+mn-lt"/>
              </a:rPr>
              <a:t>HOTTER</a:t>
            </a:r>
            <a:r>
              <a:rPr lang="en-US" sz="3200">
                <a:latin typeface="+mn-lt"/>
              </a:rPr>
              <a:t> object to a </a:t>
            </a:r>
            <a:r>
              <a:rPr lang="en-US" sz="3200" u="sng">
                <a:latin typeface="+mn-lt"/>
              </a:rPr>
              <a:t>COOLER</a:t>
            </a:r>
            <a:r>
              <a:rPr lang="en-US" sz="3200">
                <a:latin typeface="+mn-lt"/>
              </a:rPr>
              <a:t> one</a:t>
            </a:r>
            <a:endParaRPr lang="en-US" sz="3200" dirty="0">
              <a:latin typeface="+mn-lt"/>
            </a:endParaRPr>
          </a:p>
        </p:txBody>
      </p:sp>
      <p:sp>
        <p:nvSpPr>
          <p:cNvPr id="8196" name="TextBox 3"/>
          <p:cNvSpPr txBox="1">
            <a:spLocks noChangeArrowheads="1"/>
          </p:cNvSpPr>
          <p:nvPr/>
        </p:nvSpPr>
        <p:spPr bwMode="auto">
          <a:xfrm>
            <a:off x="685800" y="2057400"/>
            <a:ext cx="7772400" cy="461963"/>
          </a:xfrm>
          <a:prstGeom prst="rect">
            <a:avLst/>
          </a:prstGeom>
          <a:noFill/>
          <a:ln w="9525">
            <a:noFill/>
            <a:miter lim="800000"/>
            <a:headEnd/>
            <a:tailEnd/>
          </a:ln>
        </p:spPr>
        <p:txBody>
          <a:bodyPr>
            <a:spAutoFit/>
          </a:bodyPr>
          <a:lstStyle/>
          <a:p>
            <a:pPr algn="ctr"/>
            <a:r>
              <a:rPr lang="en-US" sz="2400">
                <a:latin typeface="Cambria" pitchFamily="18" charset="0"/>
              </a:rPr>
              <a:t>How is heat transferred?  (3 Ways)</a:t>
            </a:r>
          </a:p>
        </p:txBody>
      </p:sp>
      <p:sp>
        <p:nvSpPr>
          <p:cNvPr id="8197" name="TextBox 4"/>
          <p:cNvSpPr txBox="1">
            <a:spLocks noChangeArrowheads="1"/>
          </p:cNvSpPr>
          <p:nvPr/>
        </p:nvSpPr>
        <p:spPr bwMode="auto">
          <a:xfrm>
            <a:off x="6553200" y="3048000"/>
            <a:ext cx="1600200" cy="369888"/>
          </a:xfrm>
          <a:prstGeom prst="rect">
            <a:avLst/>
          </a:prstGeom>
          <a:noFill/>
          <a:ln w="9525">
            <a:noFill/>
            <a:miter lim="800000"/>
            <a:headEnd/>
            <a:tailEnd/>
          </a:ln>
        </p:spPr>
        <p:txBody>
          <a:bodyPr>
            <a:spAutoFit/>
          </a:bodyPr>
          <a:lstStyle/>
          <a:p>
            <a:pPr algn="ctr"/>
            <a:r>
              <a:rPr lang="en-US">
                <a:latin typeface="Cambria" pitchFamily="18" charset="0"/>
              </a:rPr>
              <a:t>CONVECTION</a:t>
            </a:r>
          </a:p>
        </p:txBody>
      </p:sp>
      <p:sp>
        <p:nvSpPr>
          <p:cNvPr id="8198" name="TextBox 5"/>
          <p:cNvSpPr txBox="1">
            <a:spLocks noChangeArrowheads="1"/>
          </p:cNvSpPr>
          <p:nvPr/>
        </p:nvSpPr>
        <p:spPr bwMode="auto">
          <a:xfrm>
            <a:off x="1066800" y="3048000"/>
            <a:ext cx="1524000" cy="381000"/>
          </a:xfrm>
          <a:prstGeom prst="rect">
            <a:avLst/>
          </a:prstGeom>
          <a:noFill/>
          <a:ln w="9525">
            <a:noFill/>
            <a:miter lim="800000"/>
            <a:headEnd/>
            <a:tailEnd/>
          </a:ln>
        </p:spPr>
        <p:txBody>
          <a:bodyPr>
            <a:spAutoFit/>
          </a:bodyPr>
          <a:lstStyle/>
          <a:p>
            <a:pPr algn="ctr"/>
            <a:r>
              <a:rPr lang="en-US">
                <a:latin typeface="Cambria" pitchFamily="18" charset="0"/>
              </a:rPr>
              <a:t>RADIATION</a:t>
            </a:r>
          </a:p>
        </p:txBody>
      </p:sp>
      <p:sp>
        <p:nvSpPr>
          <p:cNvPr id="8199" name="TextBox 6"/>
          <p:cNvSpPr txBox="1">
            <a:spLocks noChangeArrowheads="1"/>
          </p:cNvSpPr>
          <p:nvPr/>
        </p:nvSpPr>
        <p:spPr bwMode="auto">
          <a:xfrm>
            <a:off x="3733800" y="3048000"/>
            <a:ext cx="1600200" cy="369888"/>
          </a:xfrm>
          <a:prstGeom prst="rect">
            <a:avLst/>
          </a:prstGeom>
          <a:noFill/>
          <a:ln w="9525">
            <a:noFill/>
            <a:miter lim="800000"/>
            <a:headEnd/>
            <a:tailEnd/>
          </a:ln>
        </p:spPr>
        <p:txBody>
          <a:bodyPr>
            <a:spAutoFit/>
          </a:bodyPr>
          <a:lstStyle/>
          <a:p>
            <a:pPr algn="ctr"/>
            <a:r>
              <a:rPr lang="en-US">
                <a:latin typeface="Cambria" pitchFamily="18" charset="0"/>
              </a:rPr>
              <a:t>CONDUCTION</a:t>
            </a:r>
          </a:p>
        </p:txBody>
      </p:sp>
      <p:sp>
        <p:nvSpPr>
          <p:cNvPr id="8" name="Down Arrow 7"/>
          <p:cNvSpPr/>
          <p:nvPr/>
        </p:nvSpPr>
        <p:spPr>
          <a:xfrm>
            <a:off x="4316413" y="914400"/>
            <a:ext cx="484187"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Down Arrow 8"/>
          <p:cNvSpPr/>
          <p:nvPr/>
        </p:nvSpPr>
        <p:spPr>
          <a:xfrm>
            <a:off x="4343400" y="1828800"/>
            <a:ext cx="484188"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10" name="Straight Arrow Connector 9"/>
          <p:cNvCxnSpPr>
            <a:stCxn id="8196" idx="2"/>
            <a:endCxn id="8197" idx="0"/>
          </p:cNvCxnSpPr>
          <p:nvPr/>
        </p:nvCxnSpPr>
        <p:spPr>
          <a:xfrm rot="16200000" flipH="1">
            <a:off x="5698331" y="1393032"/>
            <a:ext cx="528637" cy="27813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8196" idx="2"/>
            <a:endCxn id="8198" idx="0"/>
          </p:cNvCxnSpPr>
          <p:nvPr/>
        </p:nvCxnSpPr>
        <p:spPr>
          <a:xfrm rot="5400000">
            <a:off x="2936081" y="1412082"/>
            <a:ext cx="528637" cy="2743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8196" idx="2"/>
            <a:endCxn id="8199" idx="0"/>
          </p:cNvCxnSpPr>
          <p:nvPr/>
        </p:nvCxnSpPr>
        <p:spPr>
          <a:xfrm rot="5400000">
            <a:off x="4288631" y="2764632"/>
            <a:ext cx="528637" cy="38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205" name="TextBox 12"/>
          <p:cNvSpPr txBox="1">
            <a:spLocks noChangeArrowheads="1"/>
          </p:cNvSpPr>
          <p:nvPr/>
        </p:nvSpPr>
        <p:spPr bwMode="auto">
          <a:xfrm>
            <a:off x="914400" y="3429000"/>
            <a:ext cx="1981200" cy="1631950"/>
          </a:xfrm>
          <a:prstGeom prst="rect">
            <a:avLst/>
          </a:prstGeom>
          <a:noFill/>
          <a:ln w="9525">
            <a:solidFill>
              <a:schemeClr val="accent1"/>
            </a:solidFill>
            <a:miter lim="800000"/>
            <a:headEnd/>
            <a:tailEnd/>
          </a:ln>
        </p:spPr>
        <p:txBody>
          <a:bodyPr>
            <a:spAutoFit/>
          </a:bodyPr>
          <a:lstStyle/>
          <a:p>
            <a:pPr algn="ctr"/>
            <a:r>
              <a:rPr lang="en-US" sz="2000">
                <a:latin typeface="Cambria" pitchFamily="18" charset="0"/>
              </a:rPr>
              <a:t>The direct transfer of energy by electromagnetic waves</a:t>
            </a:r>
          </a:p>
        </p:txBody>
      </p:sp>
      <p:sp>
        <p:nvSpPr>
          <p:cNvPr id="8206" name="TextBox 15"/>
          <p:cNvSpPr txBox="1">
            <a:spLocks noChangeArrowheads="1"/>
          </p:cNvSpPr>
          <p:nvPr/>
        </p:nvSpPr>
        <p:spPr bwMode="auto">
          <a:xfrm>
            <a:off x="685800" y="5200650"/>
            <a:ext cx="2514600" cy="1477963"/>
          </a:xfrm>
          <a:prstGeom prst="rect">
            <a:avLst/>
          </a:prstGeom>
          <a:noFill/>
          <a:ln w="9525">
            <a:noFill/>
            <a:miter lim="800000"/>
            <a:headEnd/>
            <a:tailEnd/>
          </a:ln>
        </p:spPr>
        <p:txBody>
          <a:bodyPr>
            <a:spAutoFit/>
          </a:bodyPr>
          <a:lstStyle/>
          <a:p>
            <a:pPr algn="ctr"/>
            <a:r>
              <a:rPr lang="en-US">
                <a:latin typeface="Cambria" pitchFamily="18" charset="0"/>
              </a:rPr>
              <a:t>Examples: </a:t>
            </a:r>
          </a:p>
          <a:p>
            <a:pPr algn="ctr"/>
            <a:r>
              <a:rPr lang="en-US">
                <a:latin typeface="Cambria" pitchFamily="18" charset="0"/>
              </a:rPr>
              <a:t>The energy from the sun</a:t>
            </a:r>
          </a:p>
          <a:p>
            <a:pPr algn="ctr"/>
            <a:r>
              <a:rPr lang="en-US">
                <a:latin typeface="Cambria" pitchFamily="18" charset="0"/>
              </a:rPr>
              <a:t>and</a:t>
            </a:r>
          </a:p>
          <a:p>
            <a:pPr algn="ctr"/>
            <a:r>
              <a:rPr lang="en-US">
                <a:latin typeface="Cambria" pitchFamily="18" charset="0"/>
              </a:rPr>
              <a:t>Campfire heating you</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152400"/>
            <a:ext cx="8229600" cy="868363"/>
          </a:xfrm>
          <a:prstGeom prst="rect">
            <a:avLst/>
          </a:prstGeom>
        </p:spPr>
        <p:txBody>
          <a:bodyPr/>
          <a:lstStyle/>
          <a:p>
            <a:pPr algn="ctr" fontAlgn="auto">
              <a:spcAft>
                <a:spcPts val="0"/>
              </a:spcAft>
              <a:defRPr/>
            </a:pPr>
            <a:r>
              <a:rPr lang="en-US" sz="4400">
                <a:latin typeface="+mj-lt"/>
                <a:ea typeface="+mj-ea"/>
                <a:cs typeface="+mj-cs"/>
              </a:rPr>
              <a:t>Heat Transfer</a:t>
            </a:r>
            <a:endParaRPr lang="en-US" sz="4400" dirty="0">
              <a:latin typeface="+mj-lt"/>
              <a:ea typeface="+mj-ea"/>
              <a:cs typeface="+mj-cs"/>
            </a:endParaRPr>
          </a:p>
        </p:txBody>
      </p:sp>
      <p:sp>
        <p:nvSpPr>
          <p:cNvPr id="3" name="Content Placeholder 2"/>
          <p:cNvSpPr txBox="1">
            <a:spLocks/>
          </p:cNvSpPr>
          <p:nvPr/>
        </p:nvSpPr>
        <p:spPr>
          <a:xfrm>
            <a:off x="457200" y="1295400"/>
            <a:ext cx="8229600" cy="533400"/>
          </a:xfrm>
          <a:prstGeom prst="rect">
            <a:avLst/>
          </a:prstGeom>
        </p:spPr>
        <p:txBody>
          <a:bodyPr>
            <a:normAutofit fontScale="77500" lnSpcReduction="20000"/>
          </a:bodyPr>
          <a:lstStyle/>
          <a:p>
            <a:pPr marL="342900" indent="-342900" algn="ctr" fontAlgn="auto">
              <a:spcBef>
                <a:spcPct val="20000"/>
              </a:spcBef>
              <a:spcAft>
                <a:spcPts val="0"/>
              </a:spcAft>
              <a:buFont typeface="Arial" pitchFamily="34" charset="0"/>
              <a:buNone/>
              <a:defRPr/>
            </a:pPr>
            <a:r>
              <a:rPr lang="en-US" sz="3200">
                <a:latin typeface="+mn-lt"/>
              </a:rPr>
              <a:t>Energy transfer from a </a:t>
            </a:r>
            <a:r>
              <a:rPr lang="en-US" sz="3200" u="sng">
                <a:latin typeface="+mn-lt"/>
              </a:rPr>
              <a:t>HOTTER</a:t>
            </a:r>
            <a:r>
              <a:rPr lang="en-US" sz="3200">
                <a:latin typeface="+mn-lt"/>
              </a:rPr>
              <a:t> object to a </a:t>
            </a:r>
            <a:r>
              <a:rPr lang="en-US" sz="3200" u="sng">
                <a:latin typeface="+mn-lt"/>
              </a:rPr>
              <a:t>COOLER</a:t>
            </a:r>
            <a:r>
              <a:rPr lang="en-US" sz="3200">
                <a:latin typeface="+mn-lt"/>
              </a:rPr>
              <a:t> one</a:t>
            </a:r>
            <a:endParaRPr lang="en-US" sz="3200" dirty="0">
              <a:latin typeface="+mn-lt"/>
            </a:endParaRPr>
          </a:p>
        </p:txBody>
      </p:sp>
      <p:sp>
        <p:nvSpPr>
          <p:cNvPr id="9220" name="TextBox 3"/>
          <p:cNvSpPr txBox="1">
            <a:spLocks noChangeArrowheads="1"/>
          </p:cNvSpPr>
          <p:nvPr/>
        </p:nvSpPr>
        <p:spPr bwMode="auto">
          <a:xfrm>
            <a:off x="685800" y="2057400"/>
            <a:ext cx="7772400" cy="461963"/>
          </a:xfrm>
          <a:prstGeom prst="rect">
            <a:avLst/>
          </a:prstGeom>
          <a:noFill/>
          <a:ln w="9525">
            <a:noFill/>
            <a:miter lim="800000"/>
            <a:headEnd/>
            <a:tailEnd/>
          </a:ln>
        </p:spPr>
        <p:txBody>
          <a:bodyPr>
            <a:spAutoFit/>
          </a:bodyPr>
          <a:lstStyle/>
          <a:p>
            <a:pPr algn="ctr"/>
            <a:r>
              <a:rPr lang="en-US" sz="2400">
                <a:latin typeface="Cambria" pitchFamily="18" charset="0"/>
              </a:rPr>
              <a:t>How is heat transferred?  (3 Ways)</a:t>
            </a:r>
          </a:p>
        </p:txBody>
      </p:sp>
      <p:sp>
        <p:nvSpPr>
          <p:cNvPr id="9221" name="TextBox 4"/>
          <p:cNvSpPr txBox="1">
            <a:spLocks noChangeArrowheads="1"/>
          </p:cNvSpPr>
          <p:nvPr/>
        </p:nvSpPr>
        <p:spPr bwMode="auto">
          <a:xfrm>
            <a:off x="6553200" y="3048000"/>
            <a:ext cx="1600200" cy="369888"/>
          </a:xfrm>
          <a:prstGeom prst="rect">
            <a:avLst/>
          </a:prstGeom>
          <a:noFill/>
          <a:ln w="9525">
            <a:noFill/>
            <a:miter lim="800000"/>
            <a:headEnd/>
            <a:tailEnd/>
          </a:ln>
        </p:spPr>
        <p:txBody>
          <a:bodyPr>
            <a:spAutoFit/>
          </a:bodyPr>
          <a:lstStyle/>
          <a:p>
            <a:pPr algn="ctr"/>
            <a:r>
              <a:rPr lang="en-US">
                <a:latin typeface="Cambria" pitchFamily="18" charset="0"/>
              </a:rPr>
              <a:t>CONVECTION</a:t>
            </a:r>
          </a:p>
        </p:txBody>
      </p:sp>
      <p:sp>
        <p:nvSpPr>
          <p:cNvPr id="9222" name="TextBox 5"/>
          <p:cNvSpPr txBox="1">
            <a:spLocks noChangeArrowheads="1"/>
          </p:cNvSpPr>
          <p:nvPr/>
        </p:nvSpPr>
        <p:spPr bwMode="auto">
          <a:xfrm>
            <a:off x="1066800" y="3048000"/>
            <a:ext cx="1524000" cy="381000"/>
          </a:xfrm>
          <a:prstGeom prst="rect">
            <a:avLst/>
          </a:prstGeom>
          <a:noFill/>
          <a:ln w="9525">
            <a:noFill/>
            <a:miter lim="800000"/>
            <a:headEnd/>
            <a:tailEnd/>
          </a:ln>
        </p:spPr>
        <p:txBody>
          <a:bodyPr>
            <a:spAutoFit/>
          </a:bodyPr>
          <a:lstStyle/>
          <a:p>
            <a:pPr algn="ctr"/>
            <a:r>
              <a:rPr lang="en-US">
                <a:latin typeface="Cambria" pitchFamily="18" charset="0"/>
              </a:rPr>
              <a:t>RADIATION</a:t>
            </a:r>
          </a:p>
        </p:txBody>
      </p:sp>
      <p:sp>
        <p:nvSpPr>
          <p:cNvPr id="9223" name="TextBox 6"/>
          <p:cNvSpPr txBox="1">
            <a:spLocks noChangeArrowheads="1"/>
          </p:cNvSpPr>
          <p:nvPr/>
        </p:nvSpPr>
        <p:spPr bwMode="auto">
          <a:xfrm>
            <a:off x="3733800" y="3048000"/>
            <a:ext cx="1600200" cy="369888"/>
          </a:xfrm>
          <a:prstGeom prst="rect">
            <a:avLst/>
          </a:prstGeom>
          <a:noFill/>
          <a:ln w="9525">
            <a:noFill/>
            <a:miter lim="800000"/>
            <a:headEnd/>
            <a:tailEnd/>
          </a:ln>
        </p:spPr>
        <p:txBody>
          <a:bodyPr>
            <a:spAutoFit/>
          </a:bodyPr>
          <a:lstStyle/>
          <a:p>
            <a:pPr algn="ctr"/>
            <a:r>
              <a:rPr lang="en-US">
                <a:latin typeface="Cambria" pitchFamily="18" charset="0"/>
              </a:rPr>
              <a:t>CONDUCTION</a:t>
            </a:r>
          </a:p>
        </p:txBody>
      </p:sp>
      <p:sp>
        <p:nvSpPr>
          <p:cNvPr id="8" name="Down Arrow 7"/>
          <p:cNvSpPr/>
          <p:nvPr/>
        </p:nvSpPr>
        <p:spPr>
          <a:xfrm>
            <a:off x="4316413" y="914400"/>
            <a:ext cx="484187"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Down Arrow 8"/>
          <p:cNvSpPr/>
          <p:nvPr/>
        </p:nvSpPr>
        <p:spPr>
          <a:xfrm>
            <a:off x="4343400" y="1828800"/>
            <a:ext cx="484188"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10" name="Straight Arrow Connector 9"/>
          <p:cNvCxnSpPr>
            <a:stCxn id="9220" idx="2"/>
            <a:endCxn id="9221" idx="0"/>
          </p:cNvCxnSpPr>
          <p:nvPr/>
        </p:nvCxnSpPr>
        <p:spPr>
          <a:xfrm rot="16200000" flipH="1">
            <a:off x="5698331" y="1393032"/>
            <a:ext cx="528637" cy="27813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9220" idx="2"/>
            <a:endCxn id="9222" idx="0"/>
          </p:cNvCxnSpPr>
          <p:nvPr/>
        </p:nvCxnSpPr>
        <p:spPr>
          <a:xfrm rot="5400000">
            <a:off x="2936081" y="1412082"/>
            <a:ext cx="528637" cy="2743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9220" idx="2"/>
            <a:endCxn id="9223" idx="0"/>
          </p:cNvCxnSpPr>
          <p:nvPr/>
        </p:nvCxnSpPr>
        <p:spPr>
          <a:xfrm rot="5400000">
            <a:off x="4288631" y="2764632"/>
            <a:ext cx="528637" cy="38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229" name="TextBox 12"/>
          <p:cNvSpPr txBox="1">
            <a:spLocks noChangeArrowheads="1"/>
          </p:cNvSpPr>
          <p:nvPr/>
        </p:nvSpPr>
        <p:spPr bwMode="auto">
          <a:xfrm>
            <a:off x="914400" y="3429000"/>
            <a:ext cx="1981200" cy="1631950"/>
          </a:xfrm>
          <a:prstGeom prst="rect">
            <a:avLst/>
          </a:prstGeom>
          <a:noFill/>
          <a:ln w="9525">
            <a:solidFill>
              <a:schemeClr val="accent1"/>
            </a:solidFill>
            <a:miter lim="800000"/>
            <a:headEnd/>
            <a:tailEnd/>
          </a:ln>
        </p:spPr>
        <p:txBody>
          <a:bodyPr>
            <a:spAutoFit/>
          </a:bodyPr>
          <a:lstStyle/>
          <a:p>
            <a:pPr algn="ctr"/>
            <a:r>
              <a:rPr lang="en-US" sz="2000">
                <a:latin typeface="Cambria" pitchFamily="18" charset="0"/>
              </a:rPr>
              <a:t>The direct transfer of energy by electromagnetic waves</a:t>
            </a:r>
          </a:p>
        </p:txBody>
      </p:sp>
      <p:sp>
        <p:nvSpPr>
          <p:cNvPr id="9230" name="TextBox 13"/>
          <p:cNvSpPr txBox="1">
            <a:spLocks noChangeArrowheads="1"/>
          </p:cNvSpPr>
          <p:nvPr/>
        </p:nvSpPr>
        <p:spPr bwMode="auto">
          <a:xfrm>
            <a:off x="3581400" y="3429000"/>
            <a:ext cx="1828800" cy="1631950"/>
          </a:xfrm>
          <a:prstGeom prst="rect">
            <a:avLst/>
          </a:prstGeom>
          <a:noFill/>
          <a:ln w="9525">
            <a:solidFill>
              <a:schemeClr val="accent1"/>
            </a:solidFill>
            <a:miter lim="800000"/>
            <a:headEnd/>
            <a:tailEnd/>
          </a:ln>
        </p:spPr>
        <p:txBody>
          <a:bodyPr>
            <a:spAutoFit/>
          </a:bodyPr>
          <a:lstStyle/>
          <a:p>
            <a:pPr algn="ctr"/>
            <a:r>
              <a:rPr lang="en-US" sz="2000">
                <a:latin typeface="Cambria" pitchFamily="18" charset="0"/>
              </a:rPr>
              <a:t>The direct transfer of heat through direct contact (touching)</a:t>
            </a:r>
          </a:p>
        </p:txBody>
      </p:sp>
      <p:sp>
        <p:nvSpPr>
          <p:cNvPr id="9231" name="TextBox 15"/>
          <p:cNvSpPr txBox="1">
            <a:spLocks noChangeArrowheads="1"/>
          </p:cNvSpPr>
          <p:nvPr/>
        </p:nvSpPr>
        <p:spPr bwMode="auto">
          <a:xfrm>
            <a:off x="685800" y="5200650"/>
            <a:ext cx="2514600" cy="1477963"/>
          </a:xfrm>
          <a:prstGeom prst="rect">
            <a:avLst/>
          </a:prstGeom>
          <a:noFill/>
          <a:ln w="9525">
            <a:noFill/>
            <a:miter lim="800000"/>
            <a:headEnd/>
            <a:tailEnd/>
          </a:ln>
        </p:spPr>
        <p:txBody>
          <a:bodyPr>
            <a:spAutoFit/>
          </a:bodyPr>
          <a:lstStyle/>
          <a:p>
            <a:pPr algn="ctr"/>
            <a:r>
              <a:rPr lang="en-US">
                <a:latin typeface="Cambria" pitchFamily="18" charset="0"/>
              </a:rPr>
              <a:t>Examples: </a:t>
            </a:r>
          </a:p>
          <a:p>
            <a:pPr algn="ctr"/>
            <a:r>
              <a:rPr lang="en-US">
                <a:latin typeface="Cambria" pitchFamily="18" charset="0"/>
              </a:rPr>
              <a:t>The energy from the sun</a:t>
            </a:r>
          </a:p>
          <a:p>
            <a:pPr algn="ctr"/>
            <a:r>
              <a:rPr lang="en-US">
                <a:latin typeface="Cambria" pitchFamily="18" charset="0"/>
              </a:rPr>
              <a:t>and</a:t>
            </a:r>
          </a:p>
          <a:p>
            <a:pPr algn="ctr"/>
            <a:r>
              <a:rPr lang="en-US">
                <a:latin typeface="Cambria" pitchFamily="18" charset="0"/>
              </a:rPr>
              <a:t>Campfire heating you</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152400"/>
            <a:ext cx="8229600" cy="868363"/>
          </a:xfrm>
          <a:prstGeom prst="rect">
            <a:avLst/>
          </a:prstGeom>
        </p:spPr>
        <p:txBody>
          <a:bodyPr/>
          <a:lstStyle/>
          <a:p>
            <a:pPr algn="ctr" fontAlgn="auto">
              <a:spcAft>
                <a:spcPts val="0"/>
              </a:spcAft>
              <a:defRPr/>
            </a:pPr>
            <a:r>
              <a:rPr lang="en-US" sz="4400">
                <a:latin typeface="+mj-lt"/>
                <a:ea typeface="+mj-ea"/>
                <a:cs typeface="+mj-cs"/>
              </a:rPr>
              <a:t>Heat Transfer</a:t>
            </a:r>
            <a:endParaRPr lang="en-US" sz="4400" dirty="0">
              <a:latin typeface="+mj-lt"/>
              <a:ea typeface="+mj-ea"/>
              <a:cs typeface="+mj-cs"/>
            </a:endParaRPr>
          </a:p>
        </p:txBody>
      </p:sp>
      <p:sp>
        <p:nvSpPr>
          <p:cNvPr id="3" name="Content Placeholder 2"/>
          <p:cNvSpPr txBox="1">
            <a:spLocks/>
          </p:cNvSpPr>
          <p:nvPr/>
        </p:nvSpPr>
        <p:spPr>
          <a:xfrm>
            <a:off x="457200" y="1295400"/>
            <a:ext cx="8229600" cy="533400"/>
          </a:xfrm>
          <a:prstGeom prst="rect">
            <a:avLst/>
          </a:prstGeom>
        </p:spPr>
        <p:txBody>
          <a:bodyPr>
            <a:normAutofit fontScale="77500" lnSpcReduction="20000"/>
          </a:bodyPr>
          <a:lstStyle/>
          <a:p>
            <a:pPr marL="342900" indent="-342900" algn="ctr" fontAlgn="auto">
              <a:spcBef>
                <a:spcPct val="20000"/>
              </a:spcBef>
              <a:spcAft>
                <a:spcPts val="0"/>
              </a:spcAft>
              <a:buFont typeface="Arial" pitchFamily="34" charset="0"/>
              <a:buNone/>
              <a:defRPr/>
            </a:pPr>
            <a:r>
              <a:rPr lang="en-US" sz="3200">
                <a:latin typeface="+mn-lt"/>
              </a:rPr>
              <a:t>Energy transfer from a </a:t>
            </a:r>
            <a:r>
              <a:rPr lang="en-US" sz="3200" u="sng">
                <a:latin typeface="+mn-lt"/>
              </a:rPr>
              <a:t>HOTTER</a:t>
            </a:r>
            <a:r>
              <a:rPr lang="en-US" sz="3200">
                <a:latin typeface="+mn-lt"/>
              </a:rPr>
              <a:t> object to a </a:t>
            </a:r>
            <a:r>
              <a:rPr lang="en-US" sz="3200" u="sng">
                <a:latin typeface="+mn-lt"/>
              </a:rPr>
              <a:t>COOLER</a:t>
            </a:r>
            <a:r>
              <a:rPr lang="en-US" sz="3200">
                <a:latin typeface="+mn-lt"/>
              </a:rPr>
              <a:t> one</a:t>
            </a:r>
            <a:endParaRPr lang="en-US" sz="3200" dirty="0">
              <a:latin typeface="+mn-lt"/>
            </a:endParaRPr>
          </a:p>
        </p:txBody>
      </p:sp>
      <p:sp>
        <p:nvSpPr>
          <p:cNvPr id="10244" name="TextBox 3"/>
          <p:cNvSpPr txBox="1">
            <a:spLocks noChangeArrowheads="1"/>
          </p:cNvSpPr>
          <p:nvPr/>
        </p:nvSpPr>
        <p:spPr bwMode="auto">
          <a:xfrm>
            <a:off x="685800" y="2057400"/>
            <a:ext cx="7772400" cy="461963"/>
          </a:xfrm>
          <a:prstGeom prst="rect">
            <a:avLst/>
          </a:prstGeom>
          <a:noFill/>
          <a:ln w="9525">
            <a:noFill/>
            <a:miter lim="800000"/>
            <a:headEnd/>
            <a:tailEnd/>
          </a:ln>
        </p:spPr>
        <p:txBody>
          <a:bodyPr>
            <a:spAutoFit/>
          </a:bodyPr>
          <a:lstStyle/>
          <a:p>
            <a:pPr algn="ctr"/>
            <a:r>
              <a:rPr lang="en-US" sz="2400">
                <a:latin typeface="Cambria" pitchFamily="18" charset="0"/>
              </a:rPr>
              <a:t>How is heat transferred?  (3 Ways)</a:t>
            </a:r>
          </a:p>
        </p:txBody>
      </p:sp>
      <p:sp>
        <p:nvSpPr>
          <p:cNvPr id="10245" name="TextBox 4"/>
          <p:cNvSpPr txBox="1">
            <a:spLocks noChangeArrowheads="1"/>
          </p:cNvSpPr>
          <p:nvPr/>
        </p:nvSpPr>
        <p:spPr bwMode="auto">
          <a:xfrm>
            <a:off x="6553200" y="3048000"/>
            <a:ext cx="1600200" cy="369888"/>
          </a:xfrm>
          <a:prstGeom prst="rect">
            <a:avLst/>
          </a:prstGeom>
          <a:noFill/>
          <a:ln w="9525">
            <a:noFill/>
            <a:miter lim="800000"/>
            <a:headEnd/>
            <a:tailEnd/>
          </a:ln>
        </p:spPr>
        <p:txBody>
          <a:bodyPr>
            <a:spAutoFit/>
          </a:bodyPr>
          <a:lstStyle/>
          <a:p>
            <a:pPr algn="ctr"/>
            <a:r>
              <a:rPr lang="en-US">
                <a:latin typeface="Cambria" pitchFamily="18" charset="0"/>
              </a:rPr>
              <a:t>CONVECTION</a:t>
            </a:r>
          </a:p>
        </p:txBody>
      </p:sp>
      <p:sp>
        <p:nvSpPr>
          <p:cNvPr id="10246" name="TextBox 5"/>
          <p:cNvSpPr txBox="1">
            <a:spLocks noChangeArrowheads="1"/>
          </p:cNvSpPr>
          <p:nvPr/>
        </p:nvSpPr>
        <p:spPr bwMode="auto">
          <a:xfrm>
            <a:off x="1066800" y="3048000"/>
            <a:ext cx="1524000" cy="381000"/>
          </a:xfrm>
          <a:prstGeom prst="rect">
            <a:avLst/>
          </a:prstGeom>
          <a:noFill/>
          <a:ln w="9525">
            <a:noFill/>
            <a:miter lim="800000"/>
            <a:headEnd/>
            <a:tailEnd/>
          </a:ln>
        </p:spPr>
        <p:txBody>
          <a:bodyPr>
            <a:spAutoFit/>
          </a:bodyPr>
          <a:lstStyle/>
          <a:p>
            <a:pPr algn="ctr"/>
            <a:r>
              <a:rPr lang="en-US">
                <a:latin typeface="Cambria" pitchFamily="18" charset="0"/>
              </a:rPr>
              <a:t>RADIATION</a:t>
            </a:r>
          </a:p>
        </p:txBody>
      </p:sp>
      <p:sp>
        <p:nvSpPr>
          <p:cNvPr id="10247" name="TextBox 6"/>
          <p:cNvSpPr txBox="1">
            <a:spLocks noChangeArrowheads="1"/>
          </p:cNvSpPr>
          <p:nvPr/>
        </p:nvSpPr>
        <p:spPr bwMode="auto">
          <a:xfrm>
            <a:off x="3733800" y="3048000"/>
            <a:ext cx="1600200" cy="369888"/>
          </a:xfrm>
          <a:prstGeom prst="rect">
            <a:avLst/>
          </a:prstGeom>
          <a:noFill/>
          <a:ln w="9525">
            <a:noFill/>
            <a:miter lim="800000"/>
            <a:headEnd/>
            <a:tailEnd/>
          </a:ln>
        </p:spPr>
        <p:txBody>
          <a:bodyPr>
            <a:spAutoFit/>
          </a:bodyPr>
          <a:lstStyle/>
          <a:p>
            <a:pPr algn="ctr"/>
            <a:r>
              <a:rPr lang="en-US">
                <a:latin typeface="Cambria" pitchFamily="18" charset="0"/>
              </a:rPr>
              <a:t>CONDUCTION</a:t>
            </a:r>
          </a:p>
        </p:txBody>
      </p:sp>
      <p:sp>
        <p:nvSpPr>
          <p:cNvPr id="8" name="Down Arrow 7"/>
          <p:cNvSpPr/>
          <p:nvPr/>
        </p:nvSpPr>
        <p:spPr>
          <a:xfrm>
            <a:off x="4316413" y="914400"/>
            <a:ext cx="484187"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Down Arrow 8"/>
          <p:cNvSpPr/>
          <p:nvPr/>
        </p:nvSpPr>
        <p:spPr>
          <a:xfrm>
            <a:off x="4343400" y="1828800"/>
            <a:ext cx="484188"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10" name="Straight Arrow Connector 9"/>
          <p:cNvCxnSpPr>
            <a:stCxn id="10244" idx="2"/>
            <a:endCxn id="10245" idx="0"/>
          </p:cNvCxnSpPr>
          <p:nvPr/>
        </p:nvCxnSpPr>
        <p:spPr>
          <a:xfrm rot="16200000" flipH="1">
            <a:off x="5698331" y="1393032"/>
            <a:ext cx="528637" cy="27813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10244" idx="2"/>
            <a:endCxn id="10246" idx="0"/>
          </p:cNvCxnSpPr>
          <p:nvPr/>
        </p:nvCxnSpPr>
        <p:spPr>
          <a:xfrm rot="5400000">
            <a:off x="2936081" y="1412082"/>
            <a:ext cx="528637" cy="2743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10244" idx="2"/>
            <a:endCxn id="10247" idx="0"/>
          </p:cNvCxnSpPr>
          <p:nvPr/>
        </p:nvCxnSpPr>
        <p:spPr>
          <a:xfrm rot="5400000">
            <a:off x="4288631" y="2764632"/>
            <a:ext cx="528637" cy="38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253" name="TextBox 12"/>
          <p:cNvSpPr txBox="1">
            <a:spLocks noChangeArrowheads="1"/>
          </p:cNvSpPr>
          <p:nvPr/>
        </p:nvSpPr>
        <p:spPr bwMode="auto">
          <a:xfrm>
            <a:off x="914400" y="3429000"/>
            <a:ext cx="1981200" cy="1631950"/>
          </a:xfrm>
          <a:prstGeom prst="rect">
            <a:avLst/>
          </a:prstGeom>
          <a:noFill/>
          <a:ln w="9525">
            <a:solidFill>
              <a:schemeClr val="accent1"/>
            </a:solidFill>
            <a:miter lim="800000"/>
            <a:headEnd/>
            <a:tailEnd/>
          </a:ln>
        </p:spPr>
        <p:txBody>
          <a:bodyPr>
            <a:spAutoFit/>
          </a:bodyPr>
          <a:lstStyle/>
          <a:p>
            <a:pPr algn="ctr"/>
            <a:r>
              <a:rPr lang="en-US" sz="2000">
                <a:latin typeface="Cambria" pitchFamily="18" charset="0"/>
              </a:rPr>
              <a:t>The direct transfer of energy by electromagnetic waves</a:t>
            </a:r>
          </a:p>
        </p:txBody>
      </p:sp>
      <p:sp>
        <p:nvSpPr>
          <p:cNvPr id="10254" name="TextBox 13"/>
          <p:cNvSpPr txBox="1">
            <a:spLocks noChangeArrowheads="1"/>
          </p:cNvSpPr>
          <p:nvPr/>
        </p:nvSpPr>
        <p:spPr bwMode="auto">
          <a:xfrm>
            <a:off x="3581400" y="3429000"/>
            <a:ext cx="1828800" cy="1631950"/>
          </a:xfrm>
          <a:prstGeom prst="rect">
            <a:avLst/>
          </a:prstGeom>
          <a:noFill/>
          <a:ln w="9525">
            <a:solidFill>
              <a:schemeClr val="accent1"/>
            </a:solidFill>
            <a:miter lim="800000"/>
            <a:headEnd/>
            <a:tailEnd/>
          </a:ln>
        </p:spPr>
        <p:txBody>
          <a:bodyPr>
            <a:spAutoFit/>
          </a:bodyPr>
          <a:lstStyle/>
          <a:p>
            <a:pPr algn="ctr"/>
            <a:r>
              <a:rPr lang="en-US" sz="2000">
                <a:latin typeface="Cambria" pitchFamily="18" charset="0"/>
              </a:rPr>
              <a:t>The direct transfer of heat through direct contact (touching)</a:t>
            </a:r>
          </a:p>
        </p:txBody>
      </p:sp>
      <p:sp>
        <p:nvSpPr>
          <p:cNvPr id="10255" name="TextBox 15"/>
          <p:cNvSpPr txBox="1">
            <a:spLocks noChangeArrowheads="1"/>
          </p:cNvSpPr>
          <p:nvPr/>
        </p:nvSpPr>
        <p:spPr bwMode="auto">
          <a:xfrm>
            <a:off x="685800" y="5200650"/>
            <a:ext cx="2514600" cy="1477963"/>
          </a:xfrm>
          <a:prstGeom prst="rect">
            <a:avLst/>
          </a:prstGeom>
          <a:noFill/>
          <a:ln w="9525">
            <a:noFill/>
            <a:miter lim="800000"/>
            <a:headEnd/>
            <a:tailEnd/>
          </a:ln>
        </p:spPr>
        <p:txBody>
          <a:bodyPr>
            <a:spAutoFit/>
          </a:bodyPr>
          <a:lstStyle/>
          <a:p>
            <a:pPr algn="ctr"/>
            <a:r>
              <a:rPr lang="en-US">
                <a:latin typeface="Cambria" pitchFamily="18" charset="0"/>
              </a:rPr>
              <a:t>Examples: </a:t>
            </a:r>
          </a:p>
          <a:p>
            <a:pPr algn="ctr"/>
            <a:r>
              <a:rPr lang="en-US">
                <a:latin typeface="Cambria" pitchFamily="18" charset="0"/>
              </a:rPr>
              <a:t>The energy from the sun</a:t>
            </a:r>
          </a:p>
          <a:p>
            <a:pPr algn="ctr"/>
            <a:r>
              <a:rPr lang="en-US">
                <a:latin typeface="Cambria" pitchFamily="18" charset="0"/>
              </a:rPr>
              <a:t>and</a:t>
            </a:r>
          </a:p>
          <a:p>
            <a:pPr algn="ctr"/>
            <a:r>
              <a:rPr lang="en-US">
                <a:latin typeface="Cambria" pitchFamily="18" charset="0"/>
              </a:rPr>
              <a:t>Campfire heating you</a:t>
            </a:r>
          </a:p>
        </p:txBody>
      </p:sp>
      <p:sp>
        <p:nvSpPr>
          <p:cNvPr id="10256" name="TextBox 16"/>
          <p:cNvSpPr txBox="1">
            <a:spLocks noChangeArrowheads="1"/>
          </p:cNvSpPr>
          <p:nvPr/>
        </p:nvSpPr>
        <p:spPr bwMode="auto">
          <a:xfrm>
            <a:off x="3505200" y="5181600"/>
            <a:ext cx="1981200" cy="1477963"/>
          </a:xfrm>
          <a:prstGeom prst="rect">
            <a:avLst/>
          </a:prstGeom>
          <a:noFill/>
          <a:ln w="9525">
            <a:noFill/>
            <a:miter lim="800000"/>
            <a:headEnd/>
            <a:tailEnd/>
          </a:ln>
        </p:spPr>
        <p:txBody>
          <a:bodyPr>
            <a:spAutoFit/>
          </a:bodyPr>
          <a:lstStyle/>
          <a:p>
            <a:pPr algn="ctr"/>
            <a:r>
              <a:rPr lang="en-US">
                <a:latin typeface="Cambria" pitchFamily="18" charset="0"/>
              </a:rPr>
              <a:t>Examples: </a:t>
            </a:r>
          </a:p>
          <a:p>
            <a:pPr algn="ctr"/>
            <a:r>
              <a:rPr lang="en-US">
                <a:latin typeface="Cambria" pitchFamily="18" charset="0"/>
              </a:rPr>
              <a:t>Walking across </a:t>
            </a:r>
          </a:p>
          <a:p>
            <a:pPr algn="ctr"/>
            <a:r>
              <a:rPr lang="en-US">
                <a:latin typeface="Cambria" pitchFamily="18" charset="0"/>
              </a:rPr>
              <a:t>hot sand</a:t>
            </a:r>
          </a:p>
          <a:p>
            <a:pPr algn="ctr"/>
            <a:r>
              <a:rPr lang="en-US">
                <a:latin typeface="Cambria" pitchFamily="18" charset="0"/>
              </a:rPr>
              <a:t>and</a:t>
            </a:r>
          </a:p>
          <a:p>
            <a:pPr algn="ctr"/>
            <a:r>
              <a:rPr lang="en-US">
                <a:latin typeface="Cambria" pitchFamily="18" charset="0"/>
              </a:rPr>
              <a:t>Touching snow</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152400"/>
            <a:ext cx="8229600" cy="868363"/>
          </a:xfrm>
          <a:prstGeom prst="rect">
            <a:avLst/>
          </a:prstGeom>
        </p:spPr>
        <p:txBody>
          <a:bodyPr/>
          <a:lstStyle/>
          <a:p>
            <a:pPr algn="ctr" fontAlgn="auto">
              <a:spcAft>
                <a:spcPts val="0"/>
              </a:spcAft>
              <a:defRPr/>
            </a:pPr>
            <a:r>
              <a:rPr lang="en-US" sz="4400" dirty="0">
                <a:latin typeface="+mj-lt"/>
                <a:ea typeface="+mj-ea"/>
                <a:cs typeface="+mj-cs"/>
              </a:rPr>
              <a:t>Heat Transfer</a:t>
            </a:r>
          </a:p>
        </p:txBody>
      </p:sp>
      <p:sp>
        <p:nvSpPr>
          <p:cNvPr id="3" name="Content Placeholder 2"/>
          <p:cNvSpPr txBox="1">
            <a:spLocks/>
          </p:cNvSpPr>
          <p:nvPr/>
        </p:nvSpPr>
        <p:spPr>
          <a:xfrm>
            <a:off x="457200" y="1295400"/>
            <a:ext cx="8229600" cy="533400"/>
          </a:xfrm>
          <a:prstGeom prst="rect">
            <a:avLst/>
          </a:prstGeom>
        </p:spPr>
        <p:txBody>
          <a:bodyPr>
            <a:normAutofit fontScale="77500" lnSpcReduction="20000"/>
          </a:bodyPr>
          <a:lstStyle/>
          <a:p>
            <a:pPr marL="342900" indent="-342900" algn="ctr" fontAlgn="auto">
              <a:spcBef>
                <a:spcPct val="20000"/>
              </a:spcBef>
              <a:spcAft>
                <a:spcPts val="0"/>
              </a:spcAft>
              <a:buFont typeface="Arial" pitchFamily="34" charset="0"/>
              <a:buNone/>
              <a:defRPr/>
            </a:pPr>
            <a:r>
              <a:rPr lang="en-US" sz="3200">
                <a:latin typeface="+mn-lt"/>
              </a:rPr>
              <a:t>Energy transfer from a </a:t>
            </a:r>
            <a:r>
              <a:rPr lang="en-US" sz="3200" u="sng">
                <a:latin typeface="+mn-lt"/>
              </a:rPr>
              <a:t>HOTTER</a:t>
            </a:r>
            <a:r>
              <a:rPr lang="en-US" sz="3200">
                <a:latin typeface="+mn-lt"/>
              </a:rPr>
              <a:t> object to a </a:t>
            </a:r>
            <a:r>
              <a:rPr lang="en-US" sz="3200" u="sng">
                <a:latin typeface="+mn-lt"/>
              </a:rPr>
              <a:t>COOLER</a:t>
            </a:r>
            <a:r>
              <a:rPr lang="en-US" sz="3200">
                <a:latin typeface="+mn-lt"/>
              </a:rPr>
              <a:t> one</a:t>
            </a:r>
            <a:endParaRPr lang="en-US" sz="3200" dirty="0">
              <a:latin typeface="+mn-lt"/>
            </a:endParaRPr>
          </a:p>
        </p:txBody>
      </p:sp>
      <p:sp>
        <p:nvSpPr>
          <p:cNvPr id="11268" name="TextBox 3"/>
          <p:cNvSpPr txBox="1">
            <a:spLocks noChangeArrowheads="1"/>
          </p:cNvSpPr>
          <p:nvPr/>
        </p:nvSpPr>
        <p:spPr bwMode="auto">
          <a:xfrm>
            <a:off x="685800" y="2057400"/>
            <a:ext cx="7772400" cy="461963"/>
          </a:xfrm>
          <a:prstGeom prst="rect">
            <a:avLst/>
          </a:prstGeom>
          <a:noFill/>
          <a:ln w="9525">
            <a:noFill/>
            <a:miter lim="800000"/>
            <a:headEnd/>
            <a:tailEnd/>
          </a:ln>
        </p:spPr>
        <p:txBody>
          <a:bodyPr>
            <a:spAutoFit/>
          </a:bodyPr>
          <a:lstStyle/>
          <a:p>
            <a:pPr algn="ctr"/>
            <a:r>
              <a:rPr lang="en-US" sz="2400">
                <a:latin typeface="Cambria" pitchFamily="18" charset="0"/>
              </a:rPr>
              <a:t>How is heat transferred?  (3 Ways)</a:t>
            </a:r>
          </a:p>
        </p:txBody>
      </p:sp>
      <p:sp>
        <p:nvSpPr>
          <p:cNvPr id="11269" name="TextBox 4"/>
          <p:cNvSpPr txBox="1">
            <a:spLocks noChangeArrowheads="1"/>
          </p:cNvSpPr>
          <p:nvPr/>
        </p:nvSpPr>
        <p:spPr bwMode="auto">
          <a:xfrm>
            <a:off x="6553200" y="3048000"/>
            <a:ext cx="1600200" cy="369888"/>
          </a:xfrm>
          <a:prstGeom prst="rect">
            <a:avLst/>
          </a:prstGeom>
          <a:noFill/>
          <a:ln w="9525">
            <a:noFill/>
            <a:miter lim="800000"/>
            <a:headEnd/>
            <a:tailEnd/>
          </a:ln>
        </p:spPr>
        <p:txBody>
          <a:bodyPr>
            <a:spAutoFit/>
          </a:bodyPr>
          <a:lstStyle/>
          <a:p>
            <a:pPr algn="ctr"/>
            <a:r>
              <a:rPr lang="en-US">
                <a:latin typeface="Cambria" pitchFamily="18" charset="0"/>
              </a:rPr>
              <a:t>CONVECTION</a:t>
            </a:r>
          </a:p>
        </p:txBody>
      </p:sp>
      <p:sp>
        <p:nvSpPr>
          <p:cNvPr id="11270" name="TextBox 5"/>
          <p:cNvSpPr txBox="1">
            <a:spLocks noChangeArrowheads="1"/>
          </p:cNvSpPr>
          <p:nvPr/>
        </p:nvSpPr>
        <p:spPr bwMode="auto">
          <a:xfrm>
            <a:off x="1066800" y="3048000"/>
            <a:ext cx="1524000" cy="381000"/>
          </a:xfrm>
          <a:prstGeom prst="rect">
            <a:avLst/>
          </a:prstGeom>
          <a:noFill/>
          <a:ln w="9525">
            <a:noFill/>
            <a:miter lim="800000"/>
            <a:headEnd/>
            <a:tailEnd/>
          </a:ln>
        </p:spPr>
        <p:txBody>
          <a:bodyPr>
            <a:spAutoFit/>
          </a:bodyPr>
          <a:lstStyle/>
          <a:p>
            <a:pPr algn="ctr"/>
            <a:r>
              <a:rPr lang="en-US">
                <a:latin typeface="Cambria" pitchFamily="18" charset="0"/>
              </a:rPr>
              <a:t>RADIATION</a:t>
            </a:r>
          </a:p>
        </p:txBody>
      </p:sp>
      <p:sp>
        <p:nvSpPr>
          <p:cNvPr id="11271" name="TextBox 6"/>
          <p:cNvSpPr txBox="1">
            <a:spLocks noChangeArrowheads="1"/>
          </p:cNvSpPr>
          <p:nvPr/>
        </p:nvSpPr>
        <p:spPr bwMode="auto">
          <a:xfrm>
            <a:off x="3733800" y="3048000"/>
            <a:ext cx="1600200" cy="369888"/>
          </a:xfrm>
          <a:prstGeom prst="rect">
            <a:avLst/>
          </a:prstGeom>
          <a:noFill/>
          <a:ln w="9525">
            <a:noFill/>
            <a:miter lim="800000"/>
            <a:headEnd/>
            <a:tailEnd/>
          </a:ln>
        </p:spPr>
        <p:txBody>
          <a:bodyPr>
            <a:spAutoFit/>
          </a:bodyPr>
          <a:lstStyle/>
          <a:p>
            <a:pPr algn="ctr"/>
            <a:r>
              <a:rPr lang="en-US">
                <a:latin typeface="Cambria" pitchFamily="18" charset="0"/>
              </a:rPr>
              <a:t>CONDUCTION</a:t>
            </a:r>
          </a:p>
        </p:txBody>
      </p:sp>
      <p:sp>
        <p:nvSpPr>
          <p:cNvPr id="8" name="Down Arrow 7"/>
          <p:cNvSpPr/>
          <p:nvPr/>
        </p:nvSpPr>
        <p:spPr>
          <a:xfrm>
            <a:off x="4316413" y="914400"/>
            <a:ext cx="484187"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Down Arrow 8"/>
          <p:cNvSpPr/>
          <p:nvPr/>
        </p:nvSpPr>
        <p:spPr>
          <a:xfrm>
            <a:off x="4343400" y="1828800"/>
            <a:ext cx="484188"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10" name="Straight Arrow Connector 9"/>
          <p:cNvCxnSpPr>
            <a:stCxn id="11268" idx="2"/>
            <a:endCxn id="11269" idx="0"/>
          </p:cNvCxnSpPr>
          <p:nvPr/>
        </p:nvCxnSpPr>
        <p:spPr>
          <a:xfrm rot="16200000" flipH="1">
            <a:off x="5698331" y="1393032"/>
            <a:ext cx="528637" cy="27813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11268" idx="2"/>
            <a:endCxn id="11270" idx="0"/>
          </p:cNvCxnSpPr>
          <p:nvPr/>
        </p:nvCxnSpPr>
        <p:spPr>
          <a:xfrm rot="5400000">
            <a:off x="2936081" y="1412082"/>
            <a:ext cx="528637" cy="2743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11268" idx="2"/>
            <a:endCxn id="11271" idx="0"/>
          </p:cNvCxnSpPr>
          <p:nvPr/>
        </p:nvCxnSpPr>
        <p:spPr>
          <a:xfrm rot="5400000">
            <a:off x="4288631" y="2764632"/>
            <a:ext cx="528637" cy="38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277" name="TextBox 12"/>
          <p:cNvSpPr txBox="1">
            <a:spLocks noChangeArrowheads="1"/>
          </p:cNvSpPr>
          <p:nvPr/>
        </p:nvSpPr>
        <p:spPr bwMode="auto">
          <a:xfrm>
            <a:off x="914400" y="3429000"/>
            <a:ext cx="1981200" cy="1631950"/>
          </a:xfrm>
          <a:prstGeom prst="rect">
            <a:avLst/>
          </a:prstGeom>
          <a:noFill/>
          <a:ln w="9525">
            <a:solidFill>
              <a:schemeClr val="accent1"/>
            </a:solidFill>
            <a:miter lim="800000"/>
            <a:headEnd/>
            <a:tailEnd/>
          </a:ln>
        </p:spPr>
        <p:txBody>
          <a:bodyPr>
            <a:spAutoFit/>
          </a:bodyPr>
          <a:lstStyle/>
          <a:p>
            <a:pPr algn="ctr"/>
            <a:r>
              <a:rPr lang="en-US" sz="2000">
                <a:latin typeface="Cambria" pitchFamily="18" charset="0"/>
              </a:rPr>
              <a:t>The direct transfer of energy by electromagnetic waves</a:t>
            </a:r>
          </a:p>
        </p:txBody>
      </p:sp>
      <p:sp>
        <p:nvSpPr>
          <p:cNvPr id="11278" name="TextBox 13"/>
          <p:cNvSpPr txBox="1">
            <a:spLocks noChangeArrowheads="1"/>
          </p:cNvSpPr>
          <p:nvPr/>
        </p:nvSpPr>
        <p:spPr bwMode="auto">
          <a:xfrm>
            <a:off x="3581400" y="3429000"/>
            <a:ext cx="1828800" cy="1631950"/>
          </a:xfrm>
          <a:prstGeom prst="rect">
            <a:avLst/>
          </a:prstGeom>
          <a:noFill/>
          <a:ln w="9525">
            <a:solidFill>
              <a:schemeClr val="accent1"/>
            </a:solidFill>
            <a:miter lim="800000"/>
            <a:headEnd/>
            <a:tailEnd/>
          </a:ln>
        </p:spPr>
        <p:txBody>
          <a:bodyPr>
            <a:spAutoFit/>
          </a:bodyPr>
          <a:lstStyle/>
          <a:p>
            <a:pPr algn="ctr"/>
            <a:r>
              <a:rPr lang="en-US" sz="2000">
                <a:latin typeface="Cambria" pitchFamily="18" charset="0"/>
              </a:rPr>
              <a:t>The direct transfer of heat through direct contact (touching)</a:t>
            </a:r>
          </a:p>
        </p:txBody>
      </p:sp>
      <p:sp>
        <p:nvSpPr>
          <p:cNvPr id="11279" name="TextBox 14"/>
          <p:cNvSpPr txBox="1">
            <a:spLocks noChangeArrowheads="1"/>
          </p:cNvSpPr>
          <p:nvPr/>
        </p:nvSpPr>
        <p:spPr bwMode="auto">
          <a:xfrm>
            <a:off x="6324600" y="3429000"/>
            <a:ext cx="1981200" cy="1631950"/>
          </a:xfrm>
          <a:prstGeom prst="rect">
            <a:avLst/>
          </a:prstGeom>
          <a:noFill/>
          <a:ln w="9525">
            <a:solidFill>
              <a:schemeClr val="accent1"/>
            </a:solidFill>
            <a:miter lim="800000"/>
            <a:headEnd/>
            <a:tailEnd/>
          </a:ln>
        </p:spPr>
        <p:txBody>
          <a:bodyPr>
            <a:spAutoFit/>
          </a:bodyPr>
          <a:lstStyle/>
          <a:p>
            <a:pPr algn="ctr"/>
            <a:r>
              <a:rPr lang="en-US" sz="2000">
                <a:latin typeface="Cambria" pitchFamily="18" charset="0"/>
              </a:rPr>
              <a:t>The transfer of heat through the movement of a fluid (a gas or a liquid)</a:t>
            </a:r>
          </a:p>
        </p:txBody>
      </p:sp>
      <p:sp>
        <p:nvSpPr>
          <p:cNvPr id="11280" name="TextBox 15"/>
          <p:cNvSpPr txBox="1">
            <a:spLocks noChangeArrowheads="1"/>
          </p:cNvSpPr>
          <p:nvPr/>
        </p:nvSpPr>
        <p:spPr bwMode="auto">
          <a:xfrm>
            <a:off x="685800" y="5200650"/>
            <a:ext cx="2514600" cy="1477963"/>
          </a:xfrm>
          <a:prstGeom prst="rect">
            <a:avLst/>
          </a:prstGeom>
          <a:noFill/>
          <a:ln w="9525">
            <a:noFill/>
            <a:miter lim="800000"/>
            <a:headEnd/>
            <a:tailEnd/>
          </a:ln>
        </p:spPr>
        <p:txBody>
          <a:bodyPr>
            <a:spAutoFit/>
          </a:bodyPr>
          <a:lstStyle/>
          <a:p>
            <a:pPr algn="ctr"/>
            <a:r>
              <a:rPr lang="en-US">
                <a:latin typeface="Cambria" pitchFamily="18" charset="0"/>
              </a:rPr>
              <a:t>Examples: </a:t>
            </a:r>
          </a:p>
          <a:p>
            <a:pPr algn="ctr"/>
            <a:r>
              <a:rPr lang="en-US">
                <a:latin typeface="Cambria" pitchFamily="18" charset="0"/>
              </a:rPr>
              <a:t>The energy from the sun</a:t>
            </a:r>
          </a:p>
          <a:p>
            <a:pPr algn="ctr"/>
            <a:r>
              <a:rPr lang="en-US">
                <a:latin typeface="Cambria" pitchFamily="18" charset="0"/>
              </a:rPr>
              <a:t>and</a:t>
            </a:r>
          </a:p>
          <a:p>
            <a:pPr algn="ctr"/>
            <a:r>
              <a:rPr lang="en-US">
                <a:latin typeface="Cambria" pitchFamily="18" charset="0"/>
              </a:rPr>
              <a:t>Campfire heating you</a:t>
            </a:r>
          </a:p>
        </p:txBody>
      </p:sp>
      <p:sp>
        <p:nvSpPr>
          <p:cNvPr id="11281" name="TextBox 16"/>
          <p:cNvSpPr txBox="1">
            <a:spLocks noChangeArrowheads="1"/>
          </p:cNvSpPr>
          <p:nvPr/>
        </p:nvSpPr>
        <p:spPr bwMode="auto">
          <a:xfrm>
            <a:off x="3505200" y="5181600"/>
            <a:ext cx="1981200" cy="1477963"/>
          </a:xfrm>
          <a:prstGeom prst="rect">
            <a:avLst/>
          </a:prstGeom>
          <a:noFill/>
          <a:ln w="9525">
            <a:noFill/>
            <a:miter lim="800000"/>
            <a:headEnd/>
            <a:tailEnd/>
          </a:ln>
        </p:spPr>
        <p:txBody>
          <a:bodyPr>
            <a:spAutoFit/>
          </a:bodyPr>
          <a:lstStyle/>
          <a:p>
            <a:pPr algn="ctr"/>
            <a:r>
              <a:rPr lang="en-US">
                <a:latin typeface="Cambria" pitchFamily="18" charset="0"/>
              </a:rPr>
              <a:t>Examples: </a:t>
            </a:r>
          </a:p>
          <a:p>
            <a:pPr algn="ctr"/>
            <a:r>
              <a:rPr lang="en-US">
                <a:latin typeface="Cambria" pitchFamily="18" charset="0"/>
              </a:rPr>
              <a:t>Walking across </a:t>
            </a:r>
          </a:p>
          <a:p>
            <a:pPr algn="ctr"/>
            <a:r>
              <a:rPr lang="en-US">
                <a:latin typeface="Cambria" pitchFamily="18" charset="0"/>
              </a:rPr>
              <a:t>hot sand</a:t>
            </a:r>
          </a:p>
          <a:p>
            <a:pPr algn="ctr"/>
            <a:r>
              <a:rPr lang="en-US">
                <a:latin typeface="Cambria" pitchFamily="18" charset="0"/>
              </a:rPr>
              <a:t>and</a:t>
            </a:r>
          </a:p>
          <a:p>
            <a:pPr algn="ctr"/>
            <a:r>
              <a:rPr lang="en-US">
                <a:latin typeface="Cambria" pitchFamily="18" charset="0"/>
              </a:rPr>
              <a:t>Touching snow</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Office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498</TotalTime>
  <Words>423</Words>
  <Application>Microsoft Office PowerPoint</Application>
  <PresentationFormat>On-screen Show (4:3)</PresentationFormat>
  <Paragraphs>101</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Flow</vt:lpstr>
      <vt:lpstr>Slide 1</vt:lpstr>
      <vt:lpstr>Slide 2</vt:lpstr>
      <vt:lpstr>Slide 3</vt:lpstr>
      <vt:lpstr>Slide 4</vt:lpstr>
      <vt:lpstr>Slide 5</vt:lpstr>
      <vt:lpstr>Slide 6</vt:lpstr>
      <vt:lpstr>Slide 7</vt:lpstr>
      <vt:lpstr>Slide 8</vt:lpstr>
      <vt:lpstr>Slide 9</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Heat Transfer   Energy Transfer from a HOTTER object to a COOLER object   How Heat is transferred (3 ways)     Radiation    Conduction   Convection The direct transfer of energy by electromagnetic waves The direct transfer of heat through direct contact The transfer of heat through the movement of a fluid (a liquid or a gas)              Examples:   Examples:   Examples: Energy from the sun        Touching the stove top   Heat in an oven             And              And               And  Campfire heating you   Putting your hand in the snow          Boiling water in a Pot</dc:title>
  <dc:creator>purdum</dc:creator>
  <cp:lastModifiedBy>Debbie</cp:lastModifiedBy>
  <cp:revision>23</cp:revision>
  <dcterms:created xsi:type="dcterms:W3CDTF">2010-11-23T16:15:49Z</dcterms:created>
  <dcterms:modified xsi:type="dcterms:W3CDTF">2014-03-15T21:31:45Z</dcterms:modified>
</cp:coreProperties>
</file>