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DC3AA8-DD1E-421E-A3BC-696C0AF968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07306-21DE-4B4E-A7F8-E003B9F00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043C5-78C4-4DA3-A00D-178A2D88E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48AC4-4E1D-45B6-A878-68025559C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C8B53-45D2-491A-B116-AD1D659A7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0D740-CDC9-434C-9E9B-3FC929C48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F6DA7-6B52-490F-B166-60DB4EA3E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BD589-8534-4385-A19E-0B4DD54E4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AAB1E-2BE5-4FFA-954B-8EEB202B2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C9148-25B7-4759-9AC9-E309E547C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38DFC-D89A-461E-92B8-80AF9437E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4BE1A52-1DB9-425C-AEC8-EEC3A707E69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Layers of the Atmosphere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i="1" smtClean="0"/>
              <a:t>atmosphere</a:t>
            </a:r>
            <a:r>
              <a:rPr lang="en-US" smtClean="0"/>
              <a:t> is the layer of gases that surrounds the planet and makes conditions on Earth suitable for living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Gases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Trace Gases</a:t>
            </a:r>
          </a:p>
          <a:p>
            <a:pPr marL="609600" indent="-609600" eaLnBrk="1" hangingPunct="1"/>
            <a:r>
              <a:rPr lang="en-US" smtClean="0"/>
              <a:t>These gases are unimportant and found in small amounts throughout the layers of the atmosphere.</a:t>
            </a:r>
          </a:p>
          <a:p>
            <a:pPr marL="609600" indent="-609600" eaLnBrk="1" hangingPunct="1"/>
            <a:r>
              <a:rPr lang="en-US" smtClean="0"/>
              <a:t>Example: argon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Differences in temperature are what separate each layer in the atmosphere from the one above and/or below it.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In the troposphere: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As altitude increases, temperature decreases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638800" y="1600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Altitude		Temperature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912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 rot="10800000">
            <a:off x="79248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/>
      <p:bldP spid="24581" grpId="0" animBg="1"/>
      <p:bldP spid="245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495800"/>
          </a:xfrm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In the stratosphere: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The stratosphere is cold except in its upper region where ozone is located. 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638800" y="1600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Altitude		Temperature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7912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79248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5638800" y="3124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400800" y="33528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Ozone Layer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077200" y="3124200"/>
            <a:ext cx="228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 animBg="1"/>
      <p:bldP spid="25604" grpId="0"/>
      <p:bldP spid="25605" grpId="0" animBg="1"/>
      <p:bldP spid="25606" grpId="0" animBg="1"/>
      <p:bldP spid="25608" grpId="0" animBg="1"/>
      <p:bldP spid="256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In the Mesosphere: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This is the COLDEST layer in the atmosphere.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638800" y="1600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Altitude		Temperature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7912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 rot="10800000">
            <a:off x="79248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pic>
        <p:nvPicPr>
          <p:cNvPr id="26631" name="Picture 7" descr="j02995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962400"/>
            <a:ext cx="182721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9" grpId="0" animBg="1"/>
      <p:bldP spid="266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55626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In the thermosphere: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Even though the air is thin in the thermosphere, it is very HOT.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638800" y="1524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Altitude		Temperature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5943600" y="20574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7924800" y="2133600"/>
            <a:ext cx="533400" cy="2514600"/>
          </a:xfrm>
          <a:prstGeom prst="upArrow">
            <a:avLst>
              <a:gd name="adj1" fmla="val 50000"/>
              <a:gd name="adj2" fmla="val 11785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/>
      <p:bldP spid="27653" grpId="0" animBg="1"/>
      <p:bldP spid="276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Beyond the thermosphere is the exosphere which leads into outer space where it is very cold, because there is little to no atmosphere to absorb the Sun’s heat energy.  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0" y="1981200"/>
            <a:ext cx="533400" cy="3581400"/>
          </a:xfrm>
          <a:prstGeom prst="upArrow">
            <a:avLst>
              <a:gd name="adj1" fmla="val 50000"/>
              <a:gd name="adj2" fmla="val 1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867400" y="1524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Altitude		Temperature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10800000">
            <a:off x="8229600" y="1981200"/>
            <a:ext cx="533400" cy="3581400"/>
          </a:xfrm>
          <a:prstGeom prst="upArrow">
            <a:avLst>
              <a:gd name="adj1" fmla="val 50000"/>
              <a:gd name="adj2" fmla="val 1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7" grpId="0" animBg="1"/>
      <p:bldP spid="28679" grpId="0"/>
      <p:bldP spid="286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Temperatures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Outer Space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Exosphere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Thermosphere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Mesosphere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Stratosphere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Troposphere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Earth’s Surface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191000" y="12192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Temperature			Altitude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8077200" y="1600200"/>
            <a:ext cx="533400" cy="3581400"/>
          </a:xfrm>
          <a:prstGeom prst="upArrow">
            <a:avLst>
              <a:gd name="adj1" fmla="val 50000"/>
              <a:gd name="adj2" fmla="val 1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724400" y="4495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4724400" y="3352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4724400" y="2209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4724400" y="3886200"/>
            <a:ext cx="228600" cy="381000"/>
          </a:xfrm>
          <a:prstGeom prst="up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4724400" y="2819400"/>
            <a:ext cx="228600" cy="381000"/>
          </a:xfrm>
          <a:prstGeom prst="up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5" grpId="0" animBg="1"/>
      <p:bldP spid="30727" grpId="0" animBg="1"/>
      <p:bldP spid="30728" grpId="0" animBg="1"/>
      <p:bldP spid="30730" grpId="0" animBg="1"/>
      <p:bldP spid="30732" grpId="0" animBg="1"/>
      <p:bldP spid="307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Pressure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495800"/>
          </a:xfrm>
        </p:spPr>
        <p:txBody>
          <a:bodyPr/>
          <a:lstStyle/>
          <a:p>
            <a:pPr marL="609600" indent="-609600" eaLnBrk="1" hangingPunct="1"/>
            <a:r>
              <a:rPr lang="en-US" b="1" i="1" smtClean="0"/>
              <a:t>Air pressure</a:t>
            </a:r>
            <a:r>
              <a:rPr lang="en-US" smtClean="0"/>
              <a:t> is the force exerted by the gases pushing on an object. 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r>
              <a:rPr lang="en-US" smtClean="0"/>
              <a:t>Air pressure is greatest near the surface of the Earth in the troposphere. 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876800" y="16002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Altitude		Air Pressure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0" y="2057400"/>
            <a:ext cx="533400" cy="3505200"/>
          </a:xfrm>
          <a:prstGeom prst="upArrow">
            <a:avLst>
              <a:gd name="adj1" fmla="val 50000"/>
              <a:gd name="adj2" fmla="val 1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 rot="10800000">
            <a:off x="7924800" y="2133600"/>
            <a:ext cx="533400" cy="3505200"/>
          </a:xfrm>
          <a:prstGeom prst="upArrow">
            <a:avLst>
              <a:gd name="adj1" fmla="val 50000"/>
              <a:gd name="adj2" fmla="val 1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48" grpId="0"/>
      <p:bldP spid="31749" grpId="0" animBg="1"/>
      <p:bldP spid="317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Solar Energy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from the Sun is known as Solar Energy.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Solar energy is the driving energy source for heating Earth, and circulation in Earth’s atmosphere.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Layers of the Atmosphere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atmosphere is divided into several different </a:t>
            </a:r>
            <a:r>
              <a:rPr lang="en-US" b="1" i="1" smtClean="0"/>
              <a:t>atmospheric layers</a:t>
            </a:r>
            <a:r>
              <a:rPr lang="en-US" smtClean="0"/>
              <a:t> extending from Earth’s surface outward.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Solar Energy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of the Sun’s energy coming through Earth’s atmosphere is reflected by gases and/or clouds in the atmosphere. </a:t>
            </a:r>
          </a:p>
        </p:txBody>
      </p:sp>
      <p:sp>
        <p:nvSpPr>
          <p:cNvPr id="34820" name="Cloud"/>
          <p:cNvSpPr>
            <a:spLocks noChangeAspect="1" noEditPoints="1" noChangeArrowheads="1"/>
          </p:cNvSpPr>
          <p:nvPr/>
        </p:nvSpPr>
        <p:spPr bwMode="auto">
          <a:xfrm>
            <a:off x="3352800" y="38862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-2444244">
            <a:off x="2590800" y="3124200"/>
            <a:ext cx="838200" cy="1447800"/>
          </a:xfrm>
          <a:prstGeom prst="downArrow">
            <a:avLst>
              <a:gd name="adj1" fmla="val 50000"/>
              <a:gd name="adj2" fmla="val 431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-8009972">
            <a:off x="5105400" y="3276600"/>
            <a:ext cx="838200" cy="1447800"/>
          </a:xfrm>
          <a:prstGeom prst="downArrow">
            <a:avLst>
              <a:gd name="adj1" fmla="val 50000"/>
              <a:gd name="adj2" fmla="val 431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  <p:bldP spid="34820" grpId="0" animBg="1"/>
      <p:bldP spid="34821" grpId="0" animBg="1"/>
      <p:bldP spid="34822" grpId="0" animBg="1"/>
      <p:bldP spid="3482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Solar Energy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land heats up and releases its heat fairly quickly.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Water needs to absorb lots of solar energy to warm up.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the water on Earth that helps to regulate the temperature range of Earth’s atmosphere.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Solar Energy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Solar energy that is absorbed by Earth’s land and water surfaces is changed to heat that moves/radiates back into the atmosphere (troposphere) where the heat cannot be transmitted through the atmosphere so it is trapped, a process known as the </a:t>
            </a:r>
            <a:r>
              <a:rPr lang="en-US" b="1" i="1" smtClean="0"/>
              <a:t>greenhouse effect</a:t>
            </a:r>
            <a:r>
              <a:rPr lang="en-US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Layers of the Atmosphere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44958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i="1" smtClean="0"/>
              <a:t>troposphere</a:t>
            </a:r>
            <a:r>
              <a:rPr lang="en-US" smtClean="0"/>
              <a:t> is where all the weather occurs.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It is the closest layer to Earth’s surface.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It is the layer we live in. </a:t>
            </a:r>
          </a:p>
        </p:txBody>
      </p:sp>
      <p:pic>
        <p:nvPicPr>
          <p:cNvPr id="14340" name="Picture 4" descr="j02938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13360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Layers of the Atmosphere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stratosphere is located directly above the troposphere.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is where the ozone layer 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Layers of the Atmosphere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next layer up is the </a:t>
            </a:r>
            <a:r>
              <a:rPr lang="en-US" b="1" i="1" smtClean="0"/>
              <a:t>mesosphere</a:t>
            </a:r>
            <a:r>
              <a:rPr lang="en-US" smtClean="0"/>
              <a:t>, followed by the</a:t>
            </a:r>
            <a:r>
              <a:rPr lang="en-US" b="1" i="1" smtClean="0"/>
              <a:t> thermosphere</a:t>
            </a:r>
            <a:r>
              <a:rPr lang="en-US" smtClean="0"/>
              <a:t>, and then the </a:t>
            </a:r>
            <a:r>
              <a:rPr lang="en-US" b="1" i="1" smtClean="0"/>
              <a:t>exosphere</a:t>
            </a:r>
            <a:r>
              <a:rPr lang="en-US" smtClean="0"/>
              <a:t>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Layers of the Atmosphere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Space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Exosphere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Thermosphere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Mesosphere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Stratosphere (Ozone Layer)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Troposphere (Weather, Life)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Earth’s Surface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	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066800" y="2286000"/>
            <a:ext cx="381000" cy="2362200"/>
          </a:xfrm>
          <a:prstGeom prst="upArrow">
            <a:avLst>
              <a:gd name="adj1" fmla="val 50000"/>
              <a:gd name="adj2" fmla="val 1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Gases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Nitrogen &amp; Oxygen</a:t>
            </a:r>
          </a:p>
          <a:p>
            <a:pPr marL="609600" indent="-609600" eaLnBrk="1" hangingPunct="1"/>
            <a:r>
              <a:rPr lang="en-US" smtClean="0"/>
              <a:t>These are the two most common gases found in the atmosphere.</a:t>
            </a:r>
          </a:p>
          <a:p>
            <a:pPr marL="609600" indent="-609600" eaLnBrk="1" hangingPunct="1"/>
            <a:r>
              <a:rPr lang="en-US" smtClean="0"/>
              <a:t>They can be found throughout all the layers.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Gases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Ozone</a:t>
            </a:r>
          </a:p>
          <a:p>
            <a:pPr marL="609600" indent="-609600" eaLnBrk="1" hangingPunct="1"/>
            <a:r>
              <a:rPr lang="en-US" smtClean="0"/>
              <a:t>Ozone is a form of oxygen</a:t>
            </a:r>
          </a:p>
          <a:p>
            <a:pPr marL="609600" indent="-609600" eaLnBrk="1" hangingPunct="1"/>
            <a:r>
              <a:rPr lang="en-US" smtClean="0"/>
              <a:t>It is only found in the stratosphere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Atmospheric Gases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Water Vapor &amp; Carbon Dioxide (CO2)</a:t>
            </a:r>
          </a:p>
          <a:p>
            <a:pPr marL="609600" indent="-609600" eaLnBrk="1" hangingPunct="1"/>
            <a:r>
              <a:rPr lang="en-US" smtClean="0"/>
              <a:t>These are important gases for weather conditions.</a:t>
            </a:r>
          </a:p>
          <a:p>
            <a:pPr marL="609600" indent="-609600" eaLnBrk="1" hangingPunct="1"/>
            <a:r>
              <a:rPr lang="en-US" smtClean="0"/>
              <a:t>They are found in the troposphere where weather occurs.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384</TotalTime>
  <Words>519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Mountain Top</vt:lpstr>
      <vt:lpstr>Layers of the Atmosphere</vt:lpstr>
      <vt:lpstr>Layers of the Atmosphere</vt:lpstr>
      <vt:lpstr>Layers of the Atmosphere</vt:lpstr>
      <vt:lpstr>Layers of the Atmosphere</vt:lpstr>
      <vt:lpstr>Layers of the Atmosphere</vt:lpstr>
      <vt:lpstr>Layers of the Atmosphere</vt:lpstr>
      <vt:lpstr>Atmospheric Gases</vt:lpstr>
      <vt:lpstr>Atmospheric Gases</vt:lpstr>
      <vt:lpstr>Atmospheric Gases</vt:lpstr>
      <vt:lpstr>Atmospheric Gases</vt:lpstr>
      <vt:lpstr>Atmospheric Temperatures</vt:lpstr>
      <vt:lpstr>Atmospheric Temperatures</vt:lpstr>
      <vt:lpstr>Atmospheric Temperatures</vt:lpstr>
      <vt:lpstr>Atmospheric Temperatures</vt:lpstr>
      <vt:lpstr>Atmospheric Temperatures</vt:lpstr>
      <vt:lpstr>Atmospheric Temperatures</vt:lpstr>
      <vt:lpstr>Atmospheric Temperatures</vt:lpstr>
      <vt:lpstr>Atmospheric Pressure</vt:lpstr>
      <vt:lpstr>Solar Energy</vt:lpstr>
      <vt:lpstr>Solar Energy</vt:lpstr>
      <vt:lpstr>Solar Energy</vt:lpstr>
      <vt:lpstr>Solar Energy</vt:lpstr>
    </vt:vector>
  </TitlesOfParts>
  <Company>Sumter School District 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the Atmosphere</dc:title>
  <dc:creator>DO17 IT</dc:creator>
  <cp:lastModifiedBy>Debbie</cp:lastModifiedBy>
  <cp:revision>13</cp:revision>
  <dcterms:created xsi:type="dcterms:W3CDTF">2010-09-12T15:54:27Z</dcterms:created>
  <dcterms:modified xsi:type="dcterms:W3CDTF">2014-02-22T20:20:22Z</dcterms:modified>
</cp:coreProperties>
</file>