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98" r:id="rId2"/>
    <p:sldId id="365" r:id="rId3"/>
    <p:sldId id="367" r:id="rId4"/>
    <p:sldId id="380" r:id="rId5"/>
    <p:sldId id="388" r:id="rId6"/>
    <p:sldId id="368" r:id="rId7"/>
    <p:sldId id="378" r:id="rId8"/>
    <p:sldId id="379" r:id="rId9"/>
    <p:sldId id="381" r:id="rId10"/>
    <p:sldId id="383" r:id="rId11"/>
    <p:sldId id="387" r:id="rId12"/>
    <p:sldId id="393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Geneva" pitchFamily="3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Geneva" pitchFamily="3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Geneva" pitchFamily="3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Geneva" pitchFamily="3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Geneva" pitchFamily="32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Geneva" pitchFamily="32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Geneva" pitchFamily="32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Geneva" pitchFamily="32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Geneva" pitchFamily="3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6600"/>
    <a:srgbClr val="339966"/>
    <a:srgbClr val="996633"/>
    <a:srgbClr val="FFF706"/>
    <a:srgbClr val="FF4A3E"/>
    <a:srgbClr val="FA38EC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82" autoAdjust="0"/>
    <p:restoredTop sz="94614" autoAdjust="0"/>
  </p:normalViewPr>
  <p:slideViewPr>
    <p:cSldViewPr>
      <p:cViewPr varScale="1">
        <p:scale>
          <a:sx n="96" d="100"/>
          <a:sy n="96" d="100"/>
        </p:scale>
        <p:origin x="-2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0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707DA90-2BC8-4DD0-A6E0-6963943DE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EB6435-A63A-493B-BAB0-CCEB1BDC9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1B7D83-D3AA-4070-B902-2C6D391B2A6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DE9BFC-0436-4FCD-A101-12F7536FA2C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89C717-C604-42CF-96F4-8B4226C6FFE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925022-B3E2-46CC-B730-2052BDA6905F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BCE7BA-9C80-4DB5-899D-4656CDB0415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49EED2-D4DC-4A4A-8612-90ABCA375DA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D3C255-AEBD-4181-82EC-46C4B6C46A2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10B30B-EEFD-4E14-95E2-D7CFFD3D2F8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42315A-EEE3-472F-A04E-03AD35844356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7F67A-0F8B-4001-9160-9A658E879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26308-E620-43EB-8007-12837E491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4E072-9A7B-44A0-B7A4-DF0667C75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A2F03-235D-4384-8F25-4070FAEDD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94182-ACD6-4784-8FCF-E05DF2C0F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3299A-DBF2-4AFB-9E0F-3DA1D05D6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AAF56-A2B4-43B7-A03D-6CCFA2936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06690-6220-48A8-9C2C-40E360C2D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58564-ED2D-4C50-B517-7688C2154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24009-E17A-4B6C-A10D-B556965D2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8F72E-0D48-4C28-A01A-C93F8D051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3CEC0-CC85-4D02-AAEA-B5A825AE6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946F6-9847-4E93-9955-73BE1528E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EC601-1D1B-4678-92A3-DB77F37EE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52AE8DE-4EEF-47F5-8B36-D20726834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neva" pitchFamily="3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neva" pitchFamily="3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neva" pitchFamily="3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neva" pitchFamily="3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neva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neva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neva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neva" pitchFamily="3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6000" b="1" dirty="0" smtClean="0">
                <a:solidFill>
                  <a:schemeClr val="hlink"/>
                </a:solidFill>
              </a:rPr>
              <a:t>How do human activities affect the environment?</a:t>
            </a:r>
          </a:p>
          <a:p>
            <a:endParaRPr lang="en-US" sz="6000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A38EC"/>
                </a:solidFill>
              </a:rPr>
              <a:t>Importance of the environment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5029200" cy="6324600"/>
          </a:xfrm>
          <a:noFill/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3600" b="1" i="1" dirty="0" smtClean="0">
                <a:solidFill>
                  <a:srgbClr val="FFF706"/>
                </a:solidFill>
              </a:rPr>
              <a:t>Natural resources:</a:t>
            </a:r>
          </a:p>
          <a:p>
            <a:pPr marL="0" indent="0" eaLnBrk="1" hangingPunct="1">
              <a:buFontTx/>
              <a:buNone/>
            </a:pP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FFCCFF"/>
                </a:solidFill>
              </a:rPr>
              <a:t>Non-renewable </a:t>
            </a:r>
            <a:r>
              <a:rPr lang="en-US" sz="3600" b="1" dirty="0" smtClean="0"/>
              <a:t>includes fossil fuels (petroleum, coal</a:t>
            </a:r>
            <a:r>
              <a:rPr lang="en-US" sz="3600" b="1" dirty="0" smtClean="0"/>
              <a:t>) can run out</a:t>
            </a:r>
            <a:endParaRPr lang="en-US" sz="1200" b="1" dirty="0" smtClean="0"/>
          </a:p>
          <a:p>
            <a:pPr marL="0" indent="0" eaLnBrk="1" hangingPunct="1">
              <a:buFontTx/>
              <a:buNone/>
            </a:pPr>
            <a:endParaRPr lang="en-US" sz="2400" dirty="0" smtClean="0">
              <a:solidFill>
                <a:srgbClr val="FFF706"/>
              </a:solidFill>
            </a:endParaRPr>
          </a:p>
        </p:txBody>
      </p:sp>
      <p:pic>
        <p:nvPicPr>
          <p:cNvPr id="22532" name="Picture 8" descr="http://www.abc.net.au/reslib/200703/r134193_450917.jpg"/>
          <p:cNvPicPr>
            <a:picLocks noChangeAspect="1" noChangeArrowheads="1"/>
          </p:cNvPicPr>
          <p:nvPr/>
        </p:nvPicPr>
        <p:blipFill>
          <a:blip r:embed="rId3" cstate="print"/>
          <a:srcRect l="16818"/>
          <a:stretch>
            <a:fillRect/>
          </a:stretch>
        </p:blipFill>
        <p:spPr bwMode="auto">
          <a:xfrm>
            <a:off x="5135563" y="1295400"/>
            <a:ext cx="400843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z="3600" b="1" smtClean="0"/>
              <a:t>Importance of the Environment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8686800" cy="4191000"/>
          </a:xfrm>
          <a:noFill/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3600" i="1" smtClean="0">
                <a:solidFill>
                  <a:srgbClr val="FFF706"/>
                </a:solidFill>
              </a:rPr>
              <a:t>Natural resources</a:t>
            </a:r>
          </a:p>
          <a:p>
            <a:pPr marL="0" indent="0" eaLnBrk="1" hangingPunct="1">
              <a:buFontTx/>
              <a:buNone/>
            </a:pPr>
            <a:r>
              <a:rPr lang="en-US" sz="3600" smtClean="0"/>
              <a:t> Renewable energy sources include wind power, geothermal energy, ocean currents </a:t>
            </a:r>
            <a:endParaRPr lang="en-US" sz="1200" smtClean="0"/>
          </a:p>
          <a:p>
            <a:pPr marL="0" indent="0" eaLnBrk="1" hangingPunct="1">
              <a:buFontTx/>
              <a:buNone/>
            </a:pPr>
            <a:endParaRPr lang="en-US" sz="3600" smtClean="0">
              <a:solidFill>
                <a:srgbClr val="FFF706"/>
              </a:solidFill>
            </a:endParaRPr>
          </a:p>
        </p:txBody>
      </p:sp>
      <p:sp>
        <p:nvSpPr>
          <p:cNvPr id="23556" name="AutoShape 2" descr="http://cctaylor.files.wordpress.com/2008/07/windpower.jpg"/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AutoShape 4" descr="http://cctaylor.files.wordpress.com/2008/07/windpower.jpg"/>
          <p:cNvSpPr>
            <a:spLocks noChangeAspect="1" noChangeArrowheads="1"/>
          </p:cNvSpPr>
          <p:nvPr/>
        </p:nvSpPr>
        <p:spPr bwMode="auto">
          <a:xfrm>
            <a:off x="76200" y="-182563"/>
            <a:ext cx="7915275" cy="527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3558" name="Picture 8" descr="http://www.z-car.com/blog/wp-content/uploads/2008/07/wind_power_us_turbine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379788"/>
            <a:ext cx="510540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800" b="1" smtClean="0"/>
              <a:t>Pollution: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b="1" smtClean="0">
                <a:solidFill>
                  <a:srgbClr val="FFF706"/>
                </a:solidFill>
              </a:rPr>
              <a:t>Agricultural</a:t>
            </a:r>
          </a:p>
          <a:p>
            <a:pPr lvl="1">
              <a:lnSpc>
                <a:spcPct val="90000"/>
              </a:lnSpc>
            </a:pPr>
            <a:r>
              <a:rPr lang="en-US" sz="3600" b="1" smtClean="0">
                <a:solidFill>
                  <a:schemeClr val="hlink"/>
                </a:solidFill>
              </a:rPr>
              <a:t>DDT</a:t>
            </a:r>
          </a:p>
          <a:p>
            <a:pPr lvl="1">
              <a:lnSpc>
                <a:spcPct val="90000"/>
              </a:lnSpc>
            </a:pPr>
            <a:r>
              <a:rPr lang="en-US" sz="3600" b="1" smtClean="0">
                <a:solidFill>
                  <a:schemeClr val="hlink"/>
                </a:solidFill>
              </a:rPr>
              <a:t>Fertilizers</a:t>
            </a:r>
          </a:p>
          <a:p>
            <a:pPr lvl="1">
              <a:lnSpc>
                <a:spcPct val="90000"/>
              </a:lnSpc>
            </a:pPr>
            <a:r>
              <a:rPr lang="en-US" sz="3600" b="1" smtClean="0">
                <a:solidFill>
                  <a:schemeClr val="hlink"/>
                </a:solidFill>
              </a:rPr>
              <a:t>Animal wastes (nitrogen)</a:t>
            </a:r>
          </a:p>
          <a:p>
            <a:pPr>
              <a:lnSpc>
                <a:spcPct val="90000"/>
              </a:lnSpc>
            </a:pPr>
            <a:r>
              <a:rPr lang="en-US" sz="4000" b="1" smtClean="0">
                <a:solidFill>
                  <a:srgbClr val="FFF706"/>
                </a:solidFill>
              </a:rPr>
              <a:t>Homes</a:t>
            </a:r>
          </a:p>
          <a:p>
            <a:pPr lvl="1">
              <a:lnSpc>
                <a:spcPct val="90000"/>
              </a:lnSpc>
            </a:pPr>
            <a:r>
              <a:rPr lang="en-US" sz="3600" b="1" smtClean="0">
                <a:solidFill>
                  <a:schemeClr val="hlink"/>
                </a:solidFill>
              </a:rPr>
              <a:t>Strong cleaning agents</a:t>
            </a:r>
          </a:p>
          <a:p>
            <a:pPr>
              <a:lnSpc>
                <a:spcPct val="90000"/>
              </a:lnSpc>
            </a:pPr>
            <a:r>
              <a:rPr lang="en-US" sz="4000" b="1" smtClean="0">
                <a:solidFill>
                  <a:srgbClr val="FFF706"/>
                </a:solidFill>
              </a:rPr>
              <a:t>Industry</a:t>
            </a:r>
          </a:p>
          <a:p>
            <a:pPr lvl="1">
              <a:lnSpc>
                <a:spcPct val="90000"/>
              </a:lnSpc>
            </a:pPr>
            <a:r>
              <a:rPr lang="en-US" sz="3600" b="1" smtClean="0">
                <a:solidFill>
                  <a:schemeClr val="hlink"/>
                </a:solidFill>
              </a:rPr>
              <a:t>Toxic gases and wastes</a:t>
            </a:r>
          </a:p>
          <a:p>
            <a:pPr lvl="1">
              <a:lnSpc>
                <a:spcPct val="90000"/>
              </a:lnSpc>
            </a:pPr>
            <a:r>
              <a:rPr lang="en-US" sz="3600" b="1" smtClean="0">
                <a:solidFill>
                  <a:schemeClr val="hlink"/>
                </a:solidFill>
              </a:rPr>
              <a:t>Acid rain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z="2800" smtClean="0"/>
              <a:t>Human impacts on the Environment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4648200" cy="6096000"/>
          </a:xfrm>
          <a:noFill/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dirty="0" smtClean="0"/>
              <a:t> </a:t>
            </a:r>
            <a:r>
              <a:rPr lang="en-US" sz="3600" b="1" i="1" dirty="0" smtClean="0">
                <a:solidFill>
                  <a:srgbClr val="FFF706"/>
                </a:solidFill>
              </a:rPr>
              <a:t>Global warming</a:t>
            </a:r>
          </a:p>
          <a:p>
            <a:pPr marL="0" indent="0" eaLnBrk="1" hangingPunct="1">
              <a:buFontTx/>
              <a:buNone/>
            </a:pPr>
            <a:r>
              <a:rPr lang="en-US" sz="3400" b="1" dirty="0" smtClean="0"/>
              <a:t>Use of machinery by humans seems to be increasing CO</a:t>
            </a:r>
            <a:r>
              <a:rPr lang="en-US" sz="3400" b="1" baseline="-25000" dirty="0" smtClean="0"/>
              <a:t>2</a:t>
            </a:r>
            <a:r>
              <a:rPr lang="en-US" sz="3400" b="1" dirty="0" smtClean="0"/>
              <a:t> levels in the air.  CO</a:t>
            </a:r>
            <a:r>
              <a:rPr lang="en-US" sz="3000" b="1" dirty="0" smtClean="0"/>
              <a:t>2</a:t>
            </a:r>
            <a:r>
              <a:rPr lang="en-US" sz="3400" b="1" dirty="0" smtClean="0"/>
              <a:t> prevents heat from </a:t>
            </a:r>
            <a:r>
              <a:rPr lang="en-US" sz="3400" b="1" dirty="0" smtClean="0"/>
              <a:t>escaping</a:t>
            </a:r>
            <a:endParaRPr lang="en-US" sz="3400" b="1" dirty="0" smtClean="0"/>
          </a:p>
        </p:txBody>
      </p:sp>
      <p:pic>
        <p:nvPicPr>
          <p:cNvPr id="10244" name="Picture 7" descr="f50-07b_global_warming__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l="6477" t="14999" r="5182" b="7500"/>
          <a:stretch>
            <a:fillRect/>
          </a:stretch>
        </p:blipFill>
        <p:spPr>
          <a:xfrm>
            <a:off x="5105400" y="2895600"/>
            <a:ext cx="3505200" cy="3233738"/>
          </a:xfrm>
          <a:noFill/>
        </p:spPr>
      </p:pic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5257800" y="6156325"/>
            <a:ext cx="3276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706"/>
                </a:solidFill>
              </a:rPr>
              <a:t>Rising water temperatures  causes coral bleaching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z="3600" b="1" smtClean="0"/>
              <a:t>Human impacts on the environment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9144000" cy="5334000"/>
          </a:xfrm>
          <a:noFill/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3600" b="1" dirty="0" smtClean="0"/>
              <a:t> </a:t>
            </a:r>
            <a:r>
              <a:rPr lang="en-US" sz="4000" b="1" i="1" dirty="0" smtClean="0">
                <a:solidFill>
                  <a:srgbClr val="FFF706"/>
                </a:solidFill>
              </a:rPr>
              <a:t>Deforestation</a:t>
            </a:r>
          </a:p>
          <a:p>
            <a:pPr marL="0" indent="0" eaLnBrk="1" hangingPunct="1"/>
            <a:r>
              <a:rPr lang="en-US" dirty="0" smtClean="0"/>
              <a:t> </a:t>
            </a:r>
            <a:r>
              <a:rPr lang="en-US" sz="3600" b="1" dirty="0" smtClean="0"/>
              <a:t>Caused by demand for wood products,  </a:t>
            </a:r>
          </a:p>
          <a:p>
            <a:pPr marL="0" indent="0" eaLnBrk="1" hangingPunct="1">
              <a:buFontTx/>
              <a:buNone/>
            </a:pPr>
            <a:r>
              <a:rPr lang="en-US" sz="3600" b="1" dirty="0" smtClean="0"/>
              <a:t>  need for  space, farmland, housing, </a:t>
            </a:r>
          </a:p>
          <a:p>
            <a:pPr marL="0" indent="0" eaLnBrk="1" hangingPunct="1">
              <a:buFontTx/>
              <a:buNone/>
            </a:pPr>
            <a:r>
              <a:rPr lang="en-US" sz="3600" b="1" dirty="0" smtClean="0"/>
              <a:t>  roads </a:t>
            </a:r>
          </a:p>
          <a:p>
            <a:pPr marL="0" indent="0" eaLnBrk="1" hangingPunct="1"/>
            <a:r>
              <a:rPr lang="en-US" sz="3600" b="1" dirty="0" smtClean="0"/>
              <a:t> Deforestation causes  </a:t>
            </a:r>
            <a:r>
              <a:rPr lang="en-US" sz="3600" b="1" dirty="0" smtClean="0"/>
              <a:t>habitat </a:t>
            </a:r>
          </a:p>
          <a:p>
            <a:pPr marL="0" indent="0" eaLnBrk="1" hangingPunct="1">
              <a:buNone/>
            </a:pPr>
            <a:r>
              <a:rPr lang="en-US" sz="3600" b="1" dirty="0" smtClean="0"/>
              <a:t>fragmentation. Animals </a:t>
            </a:r>
            <a:r>
              <a:rPr lang="en-US" sz="3600" b="1" dirty="0" smtClean="0"/>
              <a:t>and plants </a:t>
            </a:r>
            <a:r>
              <a:rPr lang="en-US" sz="3600" b="1" smtClean="0"/>
              <a:t>are </a:t>
            </a:r>
            <a:endParaRPr lang="en-US" sz="3600" b="1" smtClean="0"/>
          </a:p>
          <a:p>
            <a:pPr marL="0" indent="0" eaLnBrk="1" hangingPunct="1">
              <a:buNone/>
            </a:pPr>
            <a:r>
              <a:rPr lang="en-US" sz="3600" b="1" smtClean="0"/>
              <a:t>forced </a:t>
            </a:r>
            <a:r>
              <a:rPr lang="en-US" sz="3600" b="1" dirty="0" smtClean="0"/>
              <a:t>into confined </a:t>
            </a:r>
            <a:r>
              <a:rPr lang="en-US" sz="3600" b="1" dirty="0" smtClean="0"/>
              <a:t>areas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458200" cy="1143000"/>
          </a:xfrm>
          <a:noFill/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A38EC"/>
                </a:solidFill>
              </a:rPr>
              <a:t>Human impacts on the Environment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686800" cy="5486400"/>
          </a:xfrm>
          <a:noFill/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 smtClean="0"/>
              <a:t> </a:t>
            </a:r>
            <a:r>
              <a:rPr lang="en-US" sz="3600" i="1" dirty="0" smtClean="0">
                <a:solidFill>
                  <a:srgbClr val="FFF706"/>
                </a:solidFill>
              </a:rPr>
              <a:t>Ozone depletion</a:t>
            </a:r>
          </a:p>
          <a:p>
            <a:pPr marL="0" indent="0" eaLnBrk="1" hangingPunct="1"/>
            <a:r>
              <a:rPr lang="en-US" sz="3600" dirty="0" smtClean="0"/>
              <a:t> Caused by aerosol chemicals called   </a:t>
            </a:r>
          </a:p>
          <a:p>
            <a:pPr marL="0" indent="0" eaLnBrk="1" hangingPunct="1">
              <a:buFontTx/>
              <a:buNone/>
            </a:pPr>
            <a:r>
              <a:rPr lang="en-US" sz="3600" dirty="0" smtClean="0"/>
              <a:t>   chlorofluorocarbons (CFCs)</a:t>
            </a:r>
          </a:p>
          <a:p>
            <a:pPr marL="0" indent="0" eaLnBrk="1" hangingPunct="1"/>
            <a:r>
              <a:rPr lang="en-US" sz="3600" dirty="0" smtClean="0"/>
              <a:t>   CFC’s</a:t>
            </a:r>
            <a:endParaRPr lang="en-US" sz="1200" dirty="0" smtClean="0"/>
          </a:p>
          <a:p>
            <a:pPr lvl="1" eaLnBrk="1" hangingPunct="1"/>
            <a:r>
              <a:rPr lang="en-US" sz="3200" dirty="0" smtClean="0"/>
              <a:t> Escape into atmosphere, reacts breaking down the ozone </a:t>
            </a:r>
          </a:p>
          <a:p>
            <a:pPr lvl="1" eaLnBrk="1" hangingPunct="1"/>
            <a:endParaRPr lang="en-US" sz="1000" dirty="0" smtClean="0"/>
          </a:p>
          <a:p>
            <a:pPr lvl="1" eaLnBrk="1" hangingPunct="1"/>
            <a:r>
              <a:rPr lang="en-US" sz="3200" dirty="0" smtClean="0"/>
              <a:t> UV rays penetrate  the atmosphere and                                                               cause harm to many organisms                                          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f48b_ozone_shield_deple_c"/>
          <p:cNvPicPr>
            <a:picLocks noChangeAspect="1" noChangeArrowheads="1"/>
          </p:cNvPicPr>
          <p:nvPr/>
        </p:nvPicPr>
        <p:blipFill>
          <a:blip r:embed="rId2" cstate="print"/>
          <a:srcRect t="2727" r="60001" b="24565"/>
          <a:stretch>
            <a:fillRect/>
          </a:stretch>
        </p:blipFill>
        <p:spPr bwMode="auto">
          <a:xfrm>
            <a:off x="685800" y="0"/>
            <a:ext cx="548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6172200" y="2286000"/>
            <a:ext cx="2971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CCFF"/>
                </a:solidFill>
              </a:rPr>
              <a:t>“HOLE” in the ozone (O3)</a:t>
            </a:r>
          </a:p>
        </p:txBody>
      </p:sp>
      <p:sp>
        <p:nvSpPr>
          <p:cNvPr id="15364" name="Line 6"/>
          <p:cNvSpPr>
            <a:spLocks noChangeShapeType="1"/>
          </p:cNvSpPr>
          <p:nvPr/>
        </p:nvSpPr>
        <p:spPr bwMode="auto">
          <a:xfrm flipH="1" flipV="1">
            <a:off x="3886200" y="3810000"/>
            <a:ext cx="220980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FA38EC"/>
                </a:solidFill>
              </a:rPr>
              <a:t>Human impacts on the Environment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9144000" cy="4114800"/>
          </a:xfrm>
          <a:noFill/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dirty="0" smtClean="0"/>
              <a:t> </a:t>
            </a:r>
            <a:r>
              <a:rPr lang="en-US" sz="3600" b="1" i="1" dirty="0" smtClean="0">
                <a:solidFill>
                  <a:srgbClr val="FFF706"/>
                </a:solidFill>
              </a:rPr>
              <a:t>Fishing activities</a:t>
            </a:r>
          </a:p>
          <a:p>
            <a:pPr marL="0" indent="0" eaLnBrk="1" hangingPunct="1"/>
            <a:r>
              <a:rPr lang="en-US" sz="2000" dirty="0" smtClean="0"/>
              <a:t> </a:t>
            </a:r>
            <a:r>
              <a:rPr lang="en-US" sz="3800" b="1" dirty="0" smtClean="0"/>
              <a:t>Demand for fish and shellfish</a:t>
            </a:r>
          </a:p>
          <a:p>
            <a:pPr marL="0" indent="0" eaLnBrk="1" hangingPunct="1"/>
            <a:endParaRPr lang="en-US" sz="1400" b="1" dirty="0" smtClean="0"/>
          </a:p>
          <a:p>
            <a:pPr marL="0" indent="0" eaLnBrk="1" hangingPunct="1"/>
            <a:r>
              <a:rPr lang="en-US" sz="3600" b="1" dirty="0" smtClean="0"/>
              <a:t> Commercial </a:t>
            </a:r>
            <a:r>
              <a:rPr lang="en-US" sz="3800" b="1" dirty="0" smtClean="0"/>
              <a:t>Fishing  </a:t>
            </a:r>
            <a:r>
              <a:rPr lang="en-US" sz="3800" b="1" dirty="0" smtClean="0"/>
              <a:t>can be </a:t>
            </a:r>
            <a:r>
              <a:rPr lang="en-US" sz="3800" b="1" dirty="0" smtClean="0"/>
              <a:t>harmful to </a:t>
            </a:r>
            <a:r>
              <a:rPr lang="en-US" sz="3800" b="1" dirty="0" smtClean="0"/>
              <a:t>the environment</a:t>
            </a:r>
            <a:endParaRPr lang="en-US" sz="3400" b="1" dirty="0" smtClean="0"/>
          </a:p>
          <a:p>
            <a:pPr marL="0" indent="0" eaLnBrk="1" hangingPunct="1"/>
            <a:endParaRPr lang="en-US" sz="1200" b="1" dirty="0" smtClean="0"/>
          </a:p>
          <a:p>
            <a:pPr marL="0" indent="0" eaLnBrk="1" hangingPunct="1"/>
            <a:endParaRPr lang="en-US" sz="2800" dirty="0" smtClean="0"/>
          </a:p>
        </p:txBody>
      </p:sp>
      <p:pic>
        <p:nvPicPr>
          <p:cNvPr id="16388" name="Picture 8" descr="fig18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10200" y="4114800"/>
            <a:ext cx="3429000" cy="2743200"/>
          </a:xfrm>
          <a:noFill/>
        </p:spPr>
      </p:pic>
      <p:pic>
        <p:nvPicPr>
          <p:cNvPr id="16389" name="Picture 10" descr="image13_65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 l="8861" r="7385"/>
          <a:stretch>
            <a:fillRect/>
          </a:stretch>
        </p:blipFill>
        <p:spPr>
          <a:xfrm>
            <a:off x="609600" y="4114800"/>
            <a:ext cx="3984625" cy="27432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z="2800" smtClean="0"/>
              <a:t>Human impacts on the environment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2000"/>
            <a:ext cx="5334000" cy="4419600"/>
          </a:xfrm>
          <a:noFill/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3600" i="1" dirty="0" smtClean="0">
                <a:solidFill>
                  <a:srgbClr val="FFF706"/>
                </a:solidFill>
              </a:rPr>
              <a:t>Invasive species (</a:t>
            </a:r>
            <a:r>
              <a:rPr lang="en-US" sz="3600" b="1" i="1" dirty="0" smtClean="0">
                <a:solidFill>
                  <a:srgbClr val="FFF706"/>
                </a:solidFill>
              </a:rPr>
              <a:t>EXOTIC SPECIES</a:t>
            </a:r>
            <a:r>
              <a:rPr lang="en-US" sz="3600" i="1" dirty="0" smtClean="0">
                <a:solidFill>
                  <a:srgbClr val="FFF706"/>
                </a:solidFill>
              </a:rPr>
              <a:t>)</a:t>
            </a:r>
          </a:p>
          <a:p>
            <a:pPr marL="0" indent="0" eaLnBrk="1" hangingPunct="1"/>
            <a:r>
              <a:rPr lang="en-US" sz="3600" dirty="0" smtClean="0"/>
              <a:t>I</a:t>
            </a:r>
            <a:r>
              <a:rPr lang="en-US" sz="3600" dirty="0" smtClean="0"/>
              <a:t>ntroduced </a:t>
            </a:r>
            <a:r>
              <a:rPr lang="en-US" sz="3600" dirty="0" smtClean="0"/>
              <a:t>by people accidentally or intentionally</a:t>
            </a:r>
          </a:p>
          <a:p>
            <a:pPr marL="0" indent="0" eaLnBrk="1" hangingPunct="1"/>
            <a:endParaRPr lang="en-US" sz="1000" dirty="0" smtClean="0"/>
          </a:p>
          <a:p>
            <a:pPr marL="0" indent="0" eaLnBrk="1" hangingPunct="1"/>
            <a:r>
              <a:rPr lang="en-US" dirty="0" smtClean="0"/>
              <a:t> </a:t>
            </a:r>
            <a:r>
              <a:rPr lang="en-US" sz="3600" dirty="0" smtClean="0"/>
              <a:t>Can cause problems if no natural enemies are   </a:t>
            </a:r>
          </a:p>
          <a:p>
            <a:pPr marL="0" indent="0" eaLnBrk="1" hangingPunct="1">
              <a:buFontTx/>
              <a:buNone/>
            </a:pPr>
            <a:r>
              <a:rPr lang="en-US" dirty="0" smtClean="0"/>
              <a:t>   </a:t>
            </a:r>
            <a:r>
              <a:rPr lang="en-US" sz="3600" dirty="0" smtClean="0"/>
              <a:t>present </a:t>
            </a:r>
          </a:p>
          <a:p>
            <a:pPr marL="0" indent="0" eaLnBrk="1" hangingPunct="1">
              <a:buFontTx/>
              <a:buNone/>
            </a:pPr>
            <a:r>
              <a:rPr lang="en-US" sz="900" dirty="0" smtClean="0"/>
              <a:t> </a:t>
            </a:r>
          </a:p>
          <a:p>
            <a:pPr marL="0" indent="0" eaLnBrk="1" hangingPunct="1">
              <a:buFontTx/>
              <a:buNone/>
            </a:pPr>
            <a:endParaRPr lang="en-US" sz="2800" dirty="0" smtClean="0"/>
          </a:p>
        </p:txBody>
      </p:sp>
      <p:pic>
        <p:nvPicPr>
          <p:cNvPr id="17412" name="Picture 4" descr="CaneToad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3481" t="6122" r="22800"/>
          <a:stretch>
            <a:fillRect/>
          </a:stretch>
        </p:blipFill>
        <p:spPr>
          <a:xfrm>
            <a:off x="5284788" y="2590800"/>
            <a:ext cx="3859212" cy="4267200"/>
          </a:xfrm>
          <a:noFill/>
        </p:spPr>
      </p:pic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0" y="3657600"/>
            <a:ext cx="46482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 </a:t>
            </a:r>
            <a:endParaRPr lang="en-US" sz="3200" dirty="0"/>
          </a:p>
          <a:p>
            <a:pPr>
              <a:spcBef>
                <a:spcPct val="50000"/>
              </a:spcBef>
            </a:pP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A38EC"/>
                </a:solidFill>
              </a:rPr>
              <a:t>Human impacts on the Environment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8686800" cy="5562600"/>
          </a:xfrm>
          <a:noFill/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3600" i="1" dirty="0" smtClean="0">
                <a:solidFill>
                  <a:srgbClr val="FFF706"/>
                </a:solidFill>
              </a:rPr>
              <a:t>Exotic pet trade</a:t>
            </a:r>
          </a:p>
          <a:p>
            <a:pPr marL="0" indent="0" eaLnBrk="1" hangingPunct="1"/>
            <a:r>
              <a:rPr lang="en-US" sz="3600" dirty="0" smtClean="0"/>
              <a:t> Capture and sell wild animals from   </a:t>
            </a:r>
          </a:p>
          <a:p>
            <a:pPr marL="0" indent="0" eaLnBrk="1" hangingPunct="1">
              <a:buFontTx/>
              <a:buNone/>
            </a:pPr>
            <a:r>
              <a:rPr lang="en-US" sz="3600" dirty="0" smtClean="0"/>
              <a:t>   exotic locations</a:t>
            </a:r>
          </a:p>
          <a:p>
            <a:pPr marL="0" indent="0" eaLnBrk="1" hangingPunct="1"/>
            <a:endParaRPr lang="en-US" sz="1200" dirty="0" smtClean="0"/>
          </a:p>
          <a:p>
            <a:pPr marL="0" indent="0" eaLnBrk="1" hangingPunct="1"/>
            <a:endParaRPr lang="en-US" sz="1200" dirty="0" smtClean="0"/>
          </a:p>
          <a:p>
            <a:pPr marL="0" indent="0" eaLnBrk="1" hangingPunct="1"/>
            <a:r>
              <a:rPr lang="en-US" sz="3600" dirty="0" smtClean="0"/>
              <a:t> Animals removed from their habitat       </a:t>
            </a:r>
          </a:p>
          <a:p>
            <a:pPr marL="0" indent="0" eaLnBrk="1" hangingPunct="1">
              <a:buFontTx/>
              <a:buNone/>
            </a:pPr>
            <a:r>
              <a:rPr lang="en-US" sz="3600" dirty="0" smtClean="0"/>
              <a:t> causes an imbalance in the ecosystem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A38EC"/>
                </a:solidFill>
              </a:rPr>
              <a:t>Importance of the Environment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4876800" cy="5486400"/>
          </a:xfrm>
          <a:noFill/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b="1" i="1" u="sng" dirty="0" smtClean="0">
                <a:solidFill>
                  <a:srgbClr val="FFF706"/>
                </a:solidFill>
              </a:rPr>
              <a:t>Biodiversity</a:t>
            </a:r>
            <a:r>
              <a:rPr lang="en-US" b="1" i="1" dirty="0" smtClean="0">
                <a:solidFill>
                  <a:srgbClr val="FFF706"/>
                </a:solidFill>
              </a:rPr>
              <a:t> = </a:t>
            </a:r>
            <a:r>
              <a:rPr lang="en-US" b="1" dirty="0" smtClean="0">
                <a:solidFill>
                  <a:srgbClr val="FFF706"/>
                </a:solidFill>
              </a:rPr>
              <a:t>Many different types of organisms</a:t>
            </a:r>
          </a:p>
          <a:p>
            <a:pPr marL="0" indent="0" eaLnBrk="1" hangingPunct="1"/>
            <a:endParaRPr lang="en-US" sz="1000" b="1" dirty="0" smtClean="0">
              <a:solidFill>
                <a:srgbClr val="FFF706"/>
              </a:solidFill>
            </a:endParaRPr>
          </a:p>
          <a:p>
            <a:pPr marL="0" indent="0" eaLnBrk="1" hangingPunct="1"/>
            <a:r>
              <a:rPr lang="en-US" b="1" dirty="0" smtClean="0"/>
              <a:t> Organisms depend upon one another </a:t>
            </a:r>
          </a:p>
          <a:p>
            <a:pPr marL="0" indent="0" eaLnBrk="1" hangingPunct="1"/>
            <a:endParaRPr lang="en-US" sz="1000" b="1" dirty="0" smtClean="0"/>
          </a:p>
          <a:p>
            <a:pPr marL="0" indent="0" eaLnBrk="1" hangingPunct="1"/>
            <a:r>
              <a:rPr lang="en-US" b="1" dirty="0" smtClean="0">
                <a:solidFill>
                  <a:srgbClr val="FFF706"/>
                </a:solidFill>
              </a:rPr>
              <a:t> </a:t>
            </a:r>
            <a:r>
              <a:rPr lang="en-US" sz="2800" b="1" dirty="0" smtClean="0">
                <a:solidFill>
                  <a:srgbClr val="FFF706"/>
                </a:solidFill>
              </a:rPr>
              <a:t>Interfering with one </a:t>
            </a:r>
          </a:p>
          <a:p>
            <a:pPr marL="0" indent="0" eaLnBrk="1" hangingPunct="1">
              <a:buFontTx/>
              <a:buNone/>
            </a:pPr>
            <a:r>
              <a:rPr lang="en-US" sz="2800" b="1" dirty="0" smtClean="0">
                <a:solidFill>
                  <a:srgbClr val="FFF706"/>
                </a:solidFill>
              </a:rPr>
              <a:t>Organism can have a</a:t>
            </a:r>
          </a:p>
          <a:p>
            <a:pPr marL="0" indent="0" eaLnBrk="1" hangingPunct="1">
              <a:buFontTx/>
              <a:buNone/>
            </a:pPr>
            <a:r>
              <a:rPr lang="en-US" sz="2800" b="1" dirty="0" smtClean="0">
                <a:solidFill>
                  <a:srgbClr val="FFF706"/>
                </a:solidFill>
              </a:rPr>
              <a:t>Ripple effect to many </a:t>
            </a:r>
          </a:p>
          <a:p>
            <a:pPr marL="0" indent="0" eaLnBrk="1" hangingPunct="1">
              <a:buFontTx/>
              <a:buNone/>
            </a:pPr>
            <a:r>
              <a:rPr lang="en-US" sz="2800" b="1" dirty="0" smtClean="0">
                <a:solidFill>
                  <a:srgbClr val="FFF706"/>
                </a:solidFill>
              </a:rPr>
              <a:t>w/in the habitat</a:t>
            </a:r>
          </a:p>
        </p:txBody>
      </p:sp>
      <p:pic>
        <p:nvPicPr>
          <p:cNvPr id="21508" name="Picture 6" descr="f49-18_zones_of_a_lake_c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7500" t="8122" r="7500"/>
          <a:stretch>
            <a:fillRect/>
          </a:stretch>
        </p:blipFill>
        <p:spPr>
          <a:xfrm>
            <a:off x="4114800" y="1219200"/>
            <a:ext cx="5257800" cy="42672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eneva"/>
        <a:ea typeface=""/>
        <a:cs typeface=""/>
      </a:majorFont>
      <a:minorFont>
        <a:latin typeface="Gene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45287</TotalTime>
  <Words>320</Words>
  <Application>Microsoft Office PowerPoint</Application>
  <PresentationFormat>On-screen Show (4:3)</PresentationFormat>
  <Paragraphs>78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 </vt:lpstr>
      <vt:lpstr>Human impacts on the Environment</vt:lpstr>
      <vt:lpstr>Human impacts on the environment</vt:lpstr>
      <vt:lpstr>Human impacts on the Environment</vt:lpstr>
      <vt:lpstr>Slide 5</vt:lpstr>
      <vt:lpstr>Human impacts on the Environment</vt:lpstr>
      <vt:lpstr>Human impacts on the environment</vt:lpstr>
      <vt:lpstr>Human impacts on the Environment</vt:lpstr>
      <vt:lpstr>Importance of the Environment</vt:lpstr>
      <vt:lpstr>Importance of the environment</vt:lpstr>
      <vt:lpstr>Importance of the Environment</vt:lpstr>
      <vt:lpstr>Pollution:</vt:lpstr>
    </vt:vector>
  </TitlesOfParts>
  <Company>Oregon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murrayde</dc:creator>
  <cp:lastModifiedBy>Debbie</cp:lastModifiedBy>
  <cp:revision>1029</cp:revision>
  <cp:lastPrinted>2007-04-02T19:57:20Z</cp:lastPrinted>
  <dcterms:created xsi:type="dcterms:W3CDTF">2003-05-14T17:03:46Z</dcterms:created>
  <dcterms:modified xsi:type="dcterms:W3CDTF">2014-05-03T23:34:31Z</dcterms:modified>
</cp:coreProperties>
</file>