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6"/>
  </p:notes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3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28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buClr>
                <a:srgbClr val="898989"/>
              </a:buClr>
              <a:buFont typeface="Arial"/>
              <a:buNone/>
              <a:defRPr sz="3200" b="0" i="0" u="none" strike="noStrike" cap="none" baseline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Font typeface="Arial"/>
              <a:buNone/>
              <a:defRPr sz="2800" b="0" i="0" u="none" strike="noStrike" cap="none" baseline="0"/>
            </a:lvl2pPr>
            <a:lvl3pPr marL="914400" marR="0" indent="0" algn="l" rtl="0">
              <a:buFont typeface="Arial"/>
              <a:buNone/>
              <a:defRPr sz="2400" b="0" i="0" u="none" strike="noStrike" cap="none" baseline="0"/>
            </a:lvl3pPr>
            <a:lvl4pPr marL="1371600" marR="0" indent="0" algn="l" rtl="0">
              <a:buFont typeface="Arial"/>
              <a:buNone/>
              <a:defRPr sz="2000" b="0" i="0" u="none" strike="noStrike" cap="none" baseline="0"/>
            </a:lvl4pPr>
            <a:lvl5pPr marL="1828800" marR="0" indent="0" algn="l" rtl="0">
              <a:buFont typeface="Arial"/>
              <a:buNone/>
              <a:defRPr sz="2000" b="0" i="0" u="none" strike="noStrike" cap="none" baseline="0"/>
            </a:lvl5pPr>
            <a:lvl6pPr marL="2286000" marR="0" indent="0" algn="l" rtl="0">
              <a:buFont typeface="Arial"/>
              <a:buNone/>
              <a:defRPr sz="2000" b="0" i="0" u="none" strike="noStrike" cap="none" baseline="0"/>
            </a:lvl6pPr>
            <a:lvl7pPr marL="2743200" marR="0" indent="0" algn="l" rtl="0">
              <a:buFont typeface="Arial"/>
              <a:buNone/>
              <a:defRPr sz="2000" b="0" i="0" u="none" strike="noStrike" cap="none" baseline="0"/>
            </a:lvl7pPr>
            <a:lvl8pPr marL="3200400" marR="0" indent="0" algn="l" rtl="0">
              <a:buFont typeface="Arial"/>
              <a:buNone/>
              <a:defRPr sz="2000" b="0" i="0" u="none" strike="noStrike" cap="none" baseline="0"/>
            </a:lvl8pPr>
            <a:lvl9pPr marL="3657600" marR="0" indent="0" algn="l" rtl="0">
              <a:buFont typeface="Arial"/>
              <a:buNone/>
              <a:defRPr sz="2000" b="0" i="0" u="none" strike="noStrike" cap="none" baseline="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3F3F3F"/>
              </a:buClr>
              <a:buNone/>
              <a:defRPr sz="2000">
                <a:solidFill>
                  <a:srgbClr val="3F3F3F"/>
                </a:solidFill>
              </a:defRPr>
            </a:lvl1pPr>
            <a:lvl2pPr marL="457200" indent="0" rtl="0">
              <a:buClr>
                <a:srgbClr val="3F3F3F"/>
              </a:buClr>
              <a:buNone/>
              <a:defRPr sz="1800">
                <a:solidFill>
                  <a:srgbClr val="3F3F3F"/>
                </a:solidFill>
              </a:defRPr>
            </a:lvl2pPr>
            <a:lvl3pPr marL="914400" indent="0" rtl="0">
              <a:buClr>
                <a:srgbClr val="3F3F3F"/>
              </a:buClr>
              <a:buNone/>
              <a:defRPr sz="1600">
                <a:solidFill>
                  <a:srgbClr val="3F3F3F"/>
                </a:solidFill>
              </a:defRPr>
            </a:lvl3pPr>
            <a:lvl4pPr marL="13716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4pPr>
            <a:lvl5pPr marL="18288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5pPr>
            <a:lvl6pPr marL="22860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6pPr>
            <a:lvl7pPr marL="27432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7pPr>
            <a:lvl8pPr marL="32004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8pPr>
            <a:lvl9pPr marL="36576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HEAT</a:t>
            </a:r>
            <a:br>
              <a:rPr lang="en-US" sz="7200" dirty="0" smtClean="0"/>
            </a:br>
            <a:r>
              <a:rPr lang="en-US" sz="7200" dirty="0" smtClean="0"/>
              <a:t> TEMPERATURE </a:t>
            </a:r>
            <a:br>
              <a:rPr lang="en-US" sz="7200" dirty="0" smtClean="0"/>
            </a:br>
            <a:r>
              <a:rPr lang="en-US" sz="7200" dirty="0" smtClean="0"/>
              <a:t>AND</a:t>
            </a:r>
            <a:br>
              <a:rPr lang="en-US" sz="7200" dirty="0" smtClean="0"/>
            </a:br>
            <a:r>
              <a:rPr lang="en-US" sz="7200" dirty="0" smtClean="0"/>
              <a:t>WEATHER 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531812" y="190500"/>
            <a:ext cx="7964487" cy="1476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of the Sun’s radiation is </a:t>
            </a:r>
            <a:r>
              <a:rPr lang="en-US" sz="32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absorbed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the Earth’s </a:t>
            </a:r>
            <a:r>
              <a:rPr lang="en-US" sz="32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atmosphere, clouds, or surface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(Heat transfer - energy added) 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35075" y="2057400"/>
            <a:ext cx="6423024" cy="4800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35075" y="2057400"/>
            <a:ext cx="6423024" cy="4800600"/>
          </a:xfrm>
          <a:prstGeom prst="rect">
            <a:avLst/>
          </a:prstGeom>
        </p:spPr>
      </p:pic>
      <p:sp>
        <p:nvSpPr>
          <p:cNvPr id="151" name="Shape 151"/>
          <p:cNvSpPr txBox="1"/>
          <p:nvPr/>
        </p:nvSpPr>
        <p:spPr>
          <a:xfrm>
            <a:off x="531812" y="190500"/>
            <a:ext cx="7964487" cy="1476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the surface is </a:t>
            </a:r>
            <a:r>
              <a:rPr lang="en-US" sz="32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heated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up, that energy is </a:t>
            </a:r>
            <a:r>
              <a:rPr lang="en-US" sz="32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radiated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 into the atmosphere.  The atmosphere absorbs this </a:t>
            </a:r>
            <a:r>
              <a:rPr lang="en-US" sz="32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452437" y="539750"/>
            <a:ext cx="8015286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Darker surfaces on Earth absorb more heat…therefore they </a:t>
            </a:r>
            <a:r>
              <a:rPr lang="en-US" sz="36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radiate 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energy into the atmosphere.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219075" y="5781675"/>
            <a:ext cx="8729661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endParaRPr lang="en-US"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16261" y="2438399"/>
            <a:ext cx="3810000" cy="388620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453554" y="36888"/>
            <a:ext cx="8215832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Conduction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69850" y="852487"/>
            <a:ext cx="9144000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Conduction is the transfer of energy by 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direct contact </a:t>
            </a:r>
            <a:r>
              <a:rPr lang="en-US" sz="36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of molecules or objects</a:t>
            </a:r>
            <a:r>
              <a:rPr lang="en-US" sz="36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11336" y="2514600"/>
            <a:ext cx="2538411" cy="3581400"/>
          </a:xfrm>
          <a:prstGeom prst="rect">
            <a:avLst/>
          </a:prstGeom>
        </p:spPr>
      </p:pic>
      <p:sp>
        <p:nvSpPr>
          <p:cNvPr id="166" name="Shape 166"/>
          <p:cNvSpPr txBox="1"/>
          <p:nvPr/>
        </p:nvSpPr>
        <p:spPr>
          <a:xfrm>
            <a:off x="4641850" y="2255836"/>
            <a:ext cx="3779836" cy="1154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endParaRPr lang="en-US" sz="23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4641850" y="4471987"/>
            <a:ext cx="4502150" cy="2216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endParaRPr lang="en-US" sz="23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0675" y="1428750"/>
            <a:ext cx="6478586" cy="4845050"/>
          </a:xfrm>
          <a:prstGeom prst="rect">
            <a:avLst/>
          </a:prstGeom>
        </p:spPr>
      </p:pic>
      <p:pic>
        <p:nvPicPr>
          <p:cNvPr id="183" name="Shape 18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344987" y="3786187"/>
            <a:ext cx="2176461" cy="1654175"/>
          </a:xfrm>
          <a:prstGeom prst="rect">
            <a:avLst/>
          </a:prstGeom>
        </p:spPr>
      </p:pic>
      <p:sp>
        <p:nvSpPr>
          <p:cNvPr id="184" name="Shape 184"/>
          <p:cNvSpPr txBox="1"/>
          <p:nvPr/>
        </p:nvSpPr>
        <p:spPr>
          <a:xfrm>
            <a:off x="3927475" y="919162"/>
            <a:ext cx="4013200" cy="1708149"/>
          </a:xfrm>
          <a:prstGeom prst="rect">
            <a:avLst/>
          </a:prstGeom>
          <a:solidFill>
            <a:schemeClr val="lt1"/>
          </a:solidFill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2408236" y="528637"/>
            <a:ext cx="5532436" cy="1800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air above the ground is heated </a:t>
            </a:r>
            <a:r>
              <a:rPr lang="en-US" sz="37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directly </a:t>
            </a:r>
            <a:r>
              <a:rPr lang="en-US" sz="3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7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contact </a:t>
            </a:r>
            <a:r>
              <a:rPr lang="en-US" sz="3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the Earth.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5270500" y="4891087"/>
            <a:ext cx="3873499" cy="784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45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Conduction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452437" y="539750"/>
            <a:ext cx="8015286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Darker surfaces on Earth absorb more heat…therefore they </a:t>
            </a:r>
            <a:r>
              <a:rPr lang="en-US" sz="36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Conduct 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energy into the atmosphere.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949700" y="2285999"/>
            <a:ext cx="3810000" cy="4038601"/>
          </a:xfrm>
          <a:prstGeom prst="rect">
            <a:avLst/>
          </a:prstGeom>
        </p:spPr>
      </p:pic>
      <p:sp>
        <p:nvSpPr>
          <p:cNvPr id="193" name="Shape 193"/>
          <p:cNvSpPr txBox="1"/>
          <p:nvPr/>
        </p:nvSpPr>
        <p:spPr>
          <a:xfrm>
            <a:off x="219075" y="5781675"/>
            <a:ext cx="8729661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endParaRPr lang="en-US"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452437" y="6211887"/>
            <a:ext cx="8496299" cy="908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453554" y="36888"/>
            <a:ext cx="8215832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Convection</a:t>
            </a:r>
            <a:endParaRPr lang="en-US" sz="48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69850" y="852487"/>
            <a:ext cx="9144000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Convection is the transfer of energy by 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6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movement </a:t>
            </a:r>
            <a:r>
              <a:rPr lang="en-US" sz="36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of a </a:t>
            </a:r>
            <a:r>
              <a:rPr lang="en-US" sz="36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liquid </a:t>
            </a:r>
            <a:r>
              <a:rPr lang="en-US" sz="36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36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gas</a:t>
            </a:r>
            <a:r>
              <a:rPr lang="en-US" sz="36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69850" y="2089150"/>
            <a:ext cx="8845550" cy="493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endParaRPr lang="en-US" sz="3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457200" y="2971800"/>
            <a:ext cx="7297737" cy="60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Shape 203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2040000">
            <a:off x="6564311" y="4606924"/>
            <a:ext cx="1676400" cy="660400"/>
          </a:xfrm>
          <a:prstGeom prst="rect">
            <a:avLst/>
          </a:prstGeom>
        </p:spPr>
      </p:pic>
      <p:sp>
        <p:nvSpPr>
          <p:cNvPr id="204" name="Shape 204"/>
          <p:cNvSpPr txBox="1"/>
          <p:nvPr/>
        </p:nvSpPr>
        <p:spPr>
          <a:xfrm>
            <a:off x="6389687" y="5278437"/>
            <a:ext cx="531811" cy="569912"/>
          </a:xfrm>
          <a:prstGeom prst="rect">
            <a:avLst/>
          </a:prstGeom>
          <a:solidFill>
            <a:srgbClr val="C0504D"/>
          </a:solidFill>
          <a:ln w="9525" cap="rnd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754062" y="2286000"/>
            <a:ext cx="8008938" cy="190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Warm/Hot air has a lot of more 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than cold air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233362" y="249237"/>
            <a:ext cx="8555037" cy="1077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Warm/Hot air has more </a:t>
            </a:r>
            <a:r>
              <a:rPr lang="en-US" sz="36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it expands and takes up more space than cold air.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95300" y="2463800"/>
            <a:ext cx="4217986" cy="3868737"/>
          </a:xfrm>
          <a:prstGeom prst="rect">
            <a:avLst/>
          </a:prstGeom>
          <a:solidFill>
            <a:srgbClr val="FFFFFF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5459412" y="2846386"/>
            <a:ext cx="2779711" cy="2562225"/>
          </a:xfrm>
          <a:prstGeom prst="rect">
            <a:avLst/>
          </a:prstGeom>
          <a:solidFill>
            <a:srgbClr val="FFFFFF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13" name="Shape 213"/>
          <p:cNvSpPr txBox="1"/>
          <p:nvPr/>
        </p:nvSpPr>
        <p:spPr>
          <a:xfrm>
            <a:off x="233362" y="1922461"/>
            <a:ext cx="7386638" cy="14303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 Air – More energy -&gt; Expands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4992687" y="5408612"/>
            <a:ext cx="4151312" cy="460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Cold Air – Less energy -&gt; Shrinks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81025" y="2514600"/>
            <a:ext cx="3900486" cy="3581400"/>
          </a:xfrm>
          <a:prstGeom prst="rect">
            <a:avLst/>
          </a:prstGeom>
        </p:spPr>
      </p:pic>
      <p:pic>
        <p:nvPicPr>
          <p:cNvPr id="216" name="Shape 21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678487" y="3049586"/>
            <a:ext cx="2384424" cy="224948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4800" y="3352800"/>
            <a:ext cx="5321299" cy="3281361"/>
          </a:xfrm>
          <a:prstGeom prst="rect">
            <a:avLst/>
          </a:prstGeom>
        </p:spPr>
      </p:pic>
      <p:pic>
        <p:nvPicPr>
          <p:cNvPr id="222" name="Shape 22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729162" y="0"/>
            <a:ext cx="4414837" cy="2944811"/>
          </a:xfrm>
          <a:prstGeom prst="rect">
            <a:avLst/>
          </a:prstGeom>
        </p:spPr>
      </p:pic>
      <p:sp>
        <p:nvSpPr>
          <p:cNvPr id="223" name="Shape 223"/>
          <p:cNvSpPr txBox="1"/>
          <p:nvPr/>
        </p:nvSpPr>
        <p:spPr>
          <a:xfrm>
            <a:off x="306387" y="452437"/>
            <a:ext cx="4219575" cy="2000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6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hot air balloon 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great example that demonstrates warm air </a:t>
            </a:r>
            <a:r>
              <a:rPr lang="en-US" sz="36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expanding 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36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rising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0" y="0"/>
            <a:ext cx="91440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sng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Convection</a:t>
            </a:r>
            <a:r>
              <a:rPr lang="en-US" sz="48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in our atmosphere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73212" y="2895599"/>
            <a:ext cx="6985000" cy="3757611"/>
          </a:xfrm>
          <a:prstGeom prst="rect">
            <a:avLst/>
          </a:prstGeom>
        </p:spPr>
      </p:pic>
      <p:sp>
        <p:nvSpPr>
          <p:cNvPr id="230" name="Shape 230"/>
          <p:cNvSpPr txBox="1"/>
          <p:nvPr/>
        </p:nvSpPr>
        <p:spPr>
          <a:xfrm>
            <a:off x="233362" y="830262"/>
            <a:ext cx="8686800" cy="206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 heats up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faster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 water.  The air above the land in return gets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warmed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up.  This warm air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rises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Cooler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from over the water comes in to take its place.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>
            <a:off x="417512" y="220662"/>
            <a:ext cx="8086724" cy="754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First…HEAT vs. TEMPERATURE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417512" y="974725"/>
            <a:ext cx="7869237" cy="954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 is the measure of the amount of </a:t>
            </a:r>
            <a:r>
              <a:rPr lang="en-US" sz="36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something has.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134936" y="2133600"/>
            <a:ext cx="8715374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someone asks, “</a:t>
            </a:r>
            <a:r>
              <a:rPr lang="en-US" sz="3600" b="0" i="0" u="none" strike="noStrike" cap="none" baseline="0" dirty="0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What is the temperature outside</a:t>
            </a:r>
            <a:r>
              <a:rPr lang="en-US" sz="3600" b="0" i="0" u="none" strike="noStrike" cap="none" baseline="0" dirty="0" smtClean="0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endParaRPr lang="en-US" sz="3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1335087" y="3200400"/>
            <a:ext cx="6154736" cy="457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endParaRPr lang="en-US" sz="31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Shape 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3276600"/>
            <a:ext cx="8382000" cy="2057400"/>
          </a:xfrm>
          <a:prstGeom prst="rect">
            <a:avLst/>
          </a:prstGeom>
        </p:spPr>
      </p:pic>
      <p:sp>
        <p:nvSpPr>
          <p:cNvPr id="58" name="Shape 58"/>
          <p:cNvSpPr txBox="1"/>
          <p:nvPr/>
        </p:nvSpPr>
        <p:spPr>
          <a:xfrm>
            <a:off x="482600" y="5334000"/>
            <a:ext cx="8021636" cy="1393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0" i="0" u="none" strike="noStrike" cap="none" baseline="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“How much </a:t>
            </a:r>
            <a:r>
              <a:rPr lang="en-US" sz="2000" b="0" i="0" u="none" strike="noStrike" cap="none" baseline="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lang="en-US" sz="3800" b="0" i="0" u="none" strike="noStrike" cap="none" baseline="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does the </a:t>
            </a:r>
            <a:r>
              <a:rPr lang="en-US" sz="3800" b="0" i="0" u="none" strike="noStrike" cap="none" baseline="0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air have</a:t>
            </a:r>
            <a:r>
              <a:rPr lang="en-US" sz="3800" b="0" i="0" u="none" strike="noStrike" cap="none" baseline="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?”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1606550"/>
            <a:ext cx="7075486" cy="5251449"/>
          </a:xfrm>
          <a:prstGeom prst="rect">
            <a:avLst/>
          </a:prstGeom>
        </p:spPr>
      </p:pic>
      <p:sp>
        <p:nvSpPr>
          <p:cNvPr id="236" name="Shape 236"/>
          <p:cNvSpPr txBox="1"/>
          <p:nvPr/>
        </p:nvSpPr>
        <p:spPr>
          <a:xfrm>
            <a:off x="174625" y="0"/>
            <a:ext cx="8788400" cy="1262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 air </a:t>
            </a:r>
            <a:r>
              <a:rPr lang="en-US" sz="38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expands </a:t>
            </a:r>
            <a:r>
              <a:rPr lang="en-US" sz="3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38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rises</a:t>
            </a:r>
            <a:r>
              <a:rPr lang="en-US" sz="3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it rises, it cools</a:t>
            </a:r>
            <a:r>
              <a:rPr lang="en-US" sz="38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38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loses energy.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6729411" y="1868486"/>
            <a:ext cx="2414586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cool air then sinks back down to be </a:t>
            </a:r>
            <a:r>
              <a:rPr lang="en-US" sz="3600" b="0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reheated 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the </a:t>
            </a:r>
            <a:r>
              <a:rPr lang="en-US" sz="3600" b="0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Earth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649287" y="438150"/>
            <a:ext cx="7954962" cy="1169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Due to warm air </a:t>
            </a:r>
            <a:r>
              <a:rPr lang="en-US" sz="35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rising </a:t>
            </a:r>
            <a:r>
              <a:rPr lang="en-US" sz="3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cool air coming in to take its place… </a:t>
            </a:r>
            <a:r>
              <a:rPr lang="en-US" sz="35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WIND </a:t>
            </a:r>
            <a:r>
              <a:rPr lang="en-US" sz="3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created!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00200" y="3109911"/>
            <a:ext cx="3786187" cy="3181349"/>
          </a:xfrm>
          <a:prstGeom prst="rect">
            <a:avLst/>
          </a:prstGeom>
        </p:spPr>
      </p:pic>
      <p:sp>
        <p:nvSpPr>
          <p:cNvPr id="244" name="Shape 244"/>
          <p:cNvSpPr txBox="1"/>
          <p:nvPr/>
        </p:nvSpPr>
        <p:spPr>
          <a:xfrm>
            <a:off x="5386387" y="3854450"/>
            <a:ext cx="2949575" cy="1604961"/>
          </a:xfrm>
          <a:prstGeom prst="rect">
            <a:avLst/>
          </a:prstGeom>
          <a:solidFill>
            <a:srgbClr val="FFFFFF"/>
          </a:solidFill>
          <a:ln w="57150" cap="rnd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45" name="Shape 245"/>
          <p:cNvSpPr txBox="1"/>
          <p:nvPr/>
        </p:nvSpPr>
        <p:spPr>
          <a:xfrm>
            <a:off x="6102350" y="3962400"/>
            <a:ext cx="1708149" cy="893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COLD AIR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-204786" y="1608136"/>
            <a:ext cx="1804987" cy="3192463"/>
          </a:xfrm>
          <a:prstGeom prst="rect">
            <a:avLst/>
          </a:prstGeom>
          <a:solidFill>
            <a:srgbClr val="FFFFFF"/>
          </a:solidFill>
          <a:ln w="57150" cap="rnd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47" name="Shape 247"/>
          <p:cNvSpPr txBox="1"/>
          <p:nvPr/>
        </p:nvSpPr>
        <p:spPr>
          <a:xfrm>
            <a:off x="96836" y="1676401"/>
            <a:ext cx="1103312" cy="22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AIR</a:t>
            </a:r>
            <a:endParaRPr lang="en-US" sz="40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193675" y="271462"/>
            <a:ext cx="8709024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review…the energy from the sun can be transferred around the earth in three different ways!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1" y="1676400"/>
            <a:ext cx="3581399" cy="213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Radiation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Conduction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Convection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4962525" y="2151061"/>
            <a:ext cx="3505200" cy="1938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three types of HEAT TRANSFER cause </a:t>
            </a:r>
            <a:r>
              <a:rPr lang="en-US" sz="36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weather 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Earth to occur.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42987" y="3962400"/>
            <a:ext cx="3705224" cy="24479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-685800"/>
            <a:ext cx="9144000" cy="7543800"/>
          </a:xfrm>
          <a:prstGeom prst="rect">
            <a:avLst/>
          </a:prstGeom>
        </p:spPr>
      </p:pic>
      <p:sp>
        <p:nvSpPr>
          <p:cNvPr id="261" name="Shape 261"/>
          <p:cNvSpPr/>
          <p:nvPr/>
        </p:nvSpPr>
        <p:spPr>
          <a:xfrm>
            <a:off x="8058150" y="-612775"/>
            <a:ext cx="1328737" cy="1430337"/>
          </a:xfrm>
          <a:custGeom>
            <a:avLst/>
            <a:gdLst/>
            <a:ahLst/>
            <a:cxnLst/>
            <a:rect l="0" t="0" r="0" b="0"/>
            <a:pathLst>
              <a:path w="1328740" h="1430338" extrusionOk="0">
                <a:moveTo>
                  <a:pt x="-1" y="494167"/>
                </a:moveTo>
                <a:lnTo>
                  <a:pt x="183621" y="357578"/>
                </a:lnTo>
                <a:lnTo>
                  <a:pt x="253764" y="136583"/>
                </a:lnTo>
                <a:lnTo>
                  <a:pt x="480739" y="136577"/>
                </a:lnTo>
                <a:lnTo>
                  <a:pt x="664369" y="0"/>
                </a:lnTo>
                <a:lnTo>
                  <a:pt x="847999" y="136577"/>
                </a:lnTo>
                <a:lnTo>
                  <a:pt x="1074974" y="136583"/>
                </a:lnTo>
                <a:lnTo>
                  <a:pt x="1145117" y="357578"/>
                </a:lnTo>
                <a:lnTo>
                  <a:pt x="1328739" y="494167"/>
                </a:lnTo>
                <a:lnTo>
                  <a:pt x="1258604" y="715169"/>
                </a:lnTo>
                <a:lnTo>
                  <a:pt x="1328739" y="936171"/>
                </a:lnTo>
                <a:lnTo>
                  <a:pt x="1145117" y="1072760"/>
                </a:lnTo>
                <a:lnTo>
                  <a:pt x="1074974" y="1293755"/>
                </a:lnTo>
                <a:lnTo>
                  <a:pt x="847999" y="1293761"/>
                </a:lnTo>
                <a:lnTo>
                  <a:pt x="664369" y="1430338"/>
                </a:lnTo>
                <a:lnTo>
                  <a:pt x="480739" y="1293761"/>
                </a:lnTo>
                <a:lnTo>
                  <a:pt x="253764" y="1293755"/>
                </a:lnTo>
                <a:lnTo>
                  <a:pt x="183621" y="1072760"/>
                </a:lnTo>
                <a:lnTo>
                  <a:pt x="-1" y="936171"/>
                </a:lnTo>
                <a:lnTo>
                  <a:pt x="70134" y="715169"/>
                </a:lnTo>
                <a:lnTo>
                  <a:pt x="-1" y="494167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62" name="Shape 262"/>
          <p:cNvSpPr txBox="1"/>
          <p:nvPr/>
        </p:nvSpPr>
        <p:spPr>
          <a:xfrm>
            <a:off x="6260373" y="1331151"/>
            <a:ext cx="2911474" cy="1724360"/>
          </a:xfrm>
          <a:prstGeom prst="rect">
            <a:avLst/>
          </a:prstGeom>
          <a:noFill/>
          <a:ln w="9525" cap="rnd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63" name="Shape 263"/>
          <p:cNvSpPr txBox="1"/>
          <p:nvPr/>
        </p:nvSpPr>
        <p:spPr>
          <a:xfrm>
            <a:off x="6235699" y="1601787"/>
            <a:ext cx="2963862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Radiant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 from sun warms land &amp; water </a:t>
            </a:r>
          </a:p>
        </p:txBody>
      </p:sp>
      <p:sp>
        <p:nvSpPr>
          <p:cNvPr id="264" name="Shape 264"/>
          <p:cNvSpPr txBox="1"/>
          <p:nvPr/>
        </p:nvSpPr>
        <p:spPr>
          <a:xfrm rot="-5400000">
            <a:off x="2788446" y="2826542"/>
            <a:ext cx="3109911" cy="19812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65" name="Shape 265"/>
          <p:cNvSpPr txBox="1"/>
          <p:nvPr/>
        </p:nvSpPr>
        <p:spPr>
          <a:xfrm>
            <a:off x="3276600" y="2362200"/>
            <a:ext cx="2286000" cy="2220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Land &amp; 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radiate 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 into the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atmosphere 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(infrared waves)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304801" y="2819400"/>
            <a:ext cx="2971800" cy="259715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9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67" name="Shape 267"/>
          <p:cNvSpPr txBox="1"/>
          <p:nvPr/>
        </p:nvSpPr>
        <p:spPr>
          <a:xfrm>
            <a:off x="304799" y="2895600"/>
            <a:ext cx="3024187" cy="198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Land &amp; 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also heat the air by direct contact (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Conduction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381001" y="0"/>
            <a:ext cx="5867400" cy="24384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9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69" name="Shape 269"/>
          <p:cNvSpPr txBox="1"/>
          <p:nvPr/>
        </p:nvSpPr>
        <p:spPr>
          <a:xfrm rot="-3960000">
            <a:off x="-2098" y="473212"/>
            <a:ext cx="2793093" cy="1317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Warm air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rises 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endParaRPr lang="en-US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 txBox="1"/>
          <p:nvPr/>
        </p:nvSpPr>
        <p:spPr>
          <a:xfrm rot="3239999">
            <a:off x="4533896" y="168101"/>
            <a:ext cx="1753556" cy="15127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5) 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Cool air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sinks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endParaRPr lang="en-US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1620836" y="381000"/>
            <a:ext cx="3332163" cy="17954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4&amp;5) Show 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convection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taking place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hape 2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35125" y="1676400"/>
            <a:ext cx="6408737" cy="3505200"/>
          </a:xfrm>
          <a:prstGeom prst="rect">
            <a:avLst/>
          </a:prstGeom>
        </p:spPr>
      </p:pic>
      <p:sp>
        <p:nvSpPr>
          <p:cNvPr id="277" name="Shape 277"/>
          <p:cNvSpPr txBox="1"/>
          <p:nvPr/>
        </p:nvSpPr>
        <p:spPr>
          <a:xfrm>
            <a:off x="152400" y="5011341"/>
            <a:ext cx="9143998" cy="18466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energy is what causes our </a:t>
            </a:r>
            <a:r>
              <a:rPr lang="en-US" sz="5700" b="0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WEATHER</a:t>
            </a:r>
            <a:r>
              <a:rPr lang="en-US" sz="5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0" y="0"/>
            <a:ext cx="9143998" cy="2723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5700" b="0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SUN </a:t>
            </a:r>
            <a:r>
              <a:rPr lang="en-US" sz="5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supplies all the energy in our atmosphere!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303212" y="233362"/>
            <a:ext cx="8559800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 thermometer shows a </a:t>
            </a:r>
            <a:r>
              <a:rPr lang="en-US" sz="31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 temperature</a:t>
            </a:r>
            <a:r>
              <a:rPr lang="en-US" sz="3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air molecules have </a:t>
            </a:r>
            <a:r>
              <a:rPr lang="en-US" sz="31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lot of energy </a:t>
            </a:r>
            <a:r>
              <a:rPr lang="en-US" sz="3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they are hitting the bulb more </a:t>
            </a:r>
            <a:r>
              <a:rPr lang="en-US" sz="31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rapidly </a:t>
            </a:r>
            <a:r>
              <a:rPr lang="en-US" sz="3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31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harder</a:t>
            </a:r>
            <a:r>
              <a:rPr lang="en-US" sz="3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41362" y="2216150"/>
            <a:ext cx="1371599" cy="4641849"/>
          </a:xfrm>
          <a:prstGeom prst="rect">
            <a:avLst/>
          </a:prstGeom>
        </p:spPr>
      </p:pic>
      <p:sp>
        <p:nvSpPr>
          <p:cNvPr id="65" name="Shape 65"/>
          <p:cNvSpPr txBox="1"/>
          <p:nvPr/>
        </p:nvSpPr>
        <p:spPr>
          <a:xfrm>
            <a:off x="5195887" y="2487611"/>
            <a:ext cx="531811" cy="569912"/>
          </a:xfrm>
          <a:prstGeom prst="rect">
            <a:avLst/>
          </a:prstGeom>
          <a:solidFill>
            <a:srgbClr val="C0504D"/>
          </a:solidFill>
          <a:ln w="9525" cap="rnd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2220000">
            <a:off x="5756275" y="5451475"/>
            <a:ext cx="1676400" cy="660400"/>
          </a:xfrm>
          <a:prstGeom prst="rect">
            <a:avLst/>
          </a:prstGeom>
        </p:spPr>
      </p:pic>
      <p:pic>
        <p:nvPicPr>
          <p:cNvPr id="67" name="Shape 67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5160000">
            <a:off x="2389187" y="4267199"/>
            <a:ext cx="1676400" cy="660400"/>
          </a:xfrm>
          <a:prstGeom prst="rect">
            <a:avLst/>
          </a:prstGeom>
        </p:spPr>
      </p:pic>
      <p:sp>
        <p:nvSpPr>
          <p:cNvPr id="68" name="Shape 68"/>
          <p:cNvSpPr txBox="1"/>
          <p:nvPr/>
        </p:nvSpPr>
        <p:spPr>
          <a:xfrm>
            <a:off x="2967036" y="5173662"/>
            <a:ext cx="531811" cy="569912"/>
          </a:xfrm>
          <a:prstGeom prst="rect">
            <a:avLst/>
          </a:prstGeom>
          <a:solidFill>
            <a:srgbClr val="C0504D"/>
          </a:solidFill>
          <a:ln w="9525" cap="rnd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5556250" y="4995862"/>
            <a:ext cx="531811" cy="569912"/>
          </a:xfrm>
          <a:prstGeom prst="rect">
            <a:avLst/>
          </a:prstGeom>
          <a:solidFill>
            <a:srgbClr val="C0504D"/>
          </a:solidFill>
          <a:ln w="9525" cap="rnd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4559999">
            <a:off x="3875086" y="5129211"/>
            <a:ext cx="1676399" cy="660399"/>
          </a:xfrm>
          <a:prstGeom prst="rect">
            <a:avLst/>
          </a:prstGeom>
        </p:spPr>
      </p:pic>
      <p:sp>
        <p:nvSpPr>
          <p:cNvPr id="71" name="Shape 71"/>
          <p:cNvSpPr txBox="1"/>
          <p:nvPr/>
        </p:nvSpPr>
        <p:spPr>
          <a:xfrm>
            <a:off x="4192587" y="4281487"/>
            <a:ext cx="530224" cy="569912"/>
          </a:xfrm>
          <a:prstGeom prst="rect">
            <a:avLst/>
          </a:prstGeom>
          <a:solidFill>
            <a:srgbClr val="C0504D"/>
          </a:solidFill>
          <a:ln w="9525" cap="rnd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2040000">
            <a:off x="2498128" y="2467138"/>
            <a:ext cx="1386242" cy="660400"/>
          </a:xfrm>
          <a:prstGeom prst="rect">
            <a:avLst/>
          </a:prstGeom>
        </p:spPr>
      </p:pic>
      <p:sp>
        <p:nvSpPr>
          <p:cNvPr id="73" name="Shape 73"/>
          <p:cNvSpPr txBox="1"/>
          <p:nvPr/>
        </p:nvSpPr>
        <p:spPr>
          <a:xfrm>
            <a:off x="2298700" y="3057525"/>
            <a:ext cx="531811" cy="569912"/>
          </a:xfrm>
          <a:prstGeom prst="rect">
            <a:avLst/>
          </a:prstGeom>
          <a:solidFill>
            <a:srgbClr val="C0504D"/>
          </a:solidFill>
          <a:ln w="9525" cap="rnd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10139999">
            <a:off x="5024437" y="3590925"/>
            <a:ext cx="1676399" cy="660399"/>
          </a:xfrm>
          <a:prstGeom prst="rect">
            <a:avLst/>
          </a:prstGeom>
        </p:spPr>
      </p:pic>
      <p:sp>
        <p:nvSpPr>
          <p:cNvPr id="75" name="Shape 75"/>
          <p:cNvSpPr txBox="1"/>
          <p:nvPr/>
        </p:nvSpPr>
        <p:spPr>
          <a:xfrm>
            <a:off x="6608761" y="3343275"/>
            <a:ext cx="531811" cy="569912"/>
          </a:xfrm>
          <a:prstGeom prst="rect">
            <a:avLst/>
          </a:prstGeom>
          <a:solidFill>
            <a:srgbClr val="C0504D"/>
          </a:solidFill>
          <a:ln w="9525" cap="rnd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7162801" y="3973512"/>
            <a:ext cx="1828800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long lines represent lots of energy!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359999">
            <a:off x="5756275" y="2295524"/>
            <a:ext cx="1676400" cy="660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303212" y="233362"/>
            <a:ext cx="8559800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 thermometer shows a </a:t>
            </a:r>
            <a:r>
              <a:rPr lang="en-US" sz="3100" b="0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low temperature</a:t>
            </a:r>
            <a:r>
              <a:rPr lang="en-US" sz="3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air molecules have </a:t>
            </a:r>
            <a:r>
              <a:rPr lang="en-US" sz="3100" b="0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very little energy </a:t>
            </a:r>
            <a:r>
              <a:rPr lang="en-US" sz="3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they are hitting the bulb very </a:t>
            </a:r>
            <a:r>
              <a:rPr lang="en-US" sz="3100" b="0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slowly </a:t>
            </a:r>
            <a:r>
              <a:rPr lang="en-US" sz="3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not as </a:t>
            </a:r>
            <a:r>
              <a:rPr lang="en-US" sz="3100" b="0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hard</a:t>
            </a:r>
            <a:r>
              <a:rPr lang="en-US" sz="3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55662" y="2138361"/>
            <a:ext cx="1330324" cy="4719637"/>
          </a:xfrm>
          <a:prstGeom prst="rect">
            <a:avLst/>
          </a:prstGeom>
        </p:spPr>
      </p:pic>
      <p:pic>
        <p:nvPicPr>
          <p:cNvPr id="84" name="Shape 84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5400000">
            <a:off x="3417887" y="2754312"/>
            <a:ext cx="665161" cy="341312"/>
          </a:xfrm>
          <a:prstGeom prst="rect">
            <a:avLst/>
          </a:prstGeom>
        </p:spPr>
      </p:pic>
      <p:pic>
        <p:nvPicPr>
          <p:cNvPr id="85" name="Shape 85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6119999">
            <a:off x="4406105" y="5047456"/>
            <a:ext cx="666750" cy="341311"/>
          </a:xfrm>
          <a:prstGeom prst="rect">
            <a:avLst/>
          </a:prstGeom>
        </p:spPr>
      </p:pic>
      <p:pic>
        <p:nvPicPr>
          <p:cNvPr id="86" name="Shape 8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270500" y="2746375"/>
            <a:ext cx="666750" cy="341312"/>
          </a:xfrm>
          <a:prstGeom prst="rect">
            <a:avLst/>
          </a:prstGeom>
        </p:spPr>
      </p:pic>
      <p:pic>
        <p:nvPicPr>
          <p:cNvPr id="87" name="Shape 87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2039999">
            <a:off x="3778249" y="4359274"/>
            <a:ext cx="666750" cy="339725"/>
          </a:xfrm>
          <a:prstGeom prst="rect">
            <a:avLst/>
          </a:prstGeom>
        </p:spPr>
      </p:pic>
      <p:pic>
        <p:nvPicPr>
          <p:cNvPr id="88" name="Shape 88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3539999">
            <a:off x="5869780" y="4007642"/>
            <a:ext cx="665162" cy="339725"/>
          </a:xfrm>
          <a:prstGeom prst="rect">
            <a:avLst/>
          </a:prstGeom>
        </p:spPr>
      </p:pic>
      <p:sp>
        <p:nvSpPr>
          <p:cNvPr id="89" name="Shape 89"/>
          <p:cNvSpPr txBox="1"/>
          <p:nvPr/>
        </p:nvSpPr>
        <p:spPr>
          <a:xfrm>
            <a:off x="3579812" y="3257550"/>
            <a:ext cx="531811" cy="569912"/>
          </a:xfrm>
          <a:prstGeom prst="rect">
            <a:avLst/>
          </a:prstGeom>
          <a:solidFill>
            <a:srgbClr val="0000FF"/>
          </a:solidFill>
          <a:ln w="9525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3389312" y="4570412"/>
            <a:ext cx="531811" cy="569912"/>
          </a:xfrm>
          <a:prstGeom prst="rect">
            <a:avLst/>
          </a:prstGeom>
          <a:solidFill>
            <a:srgbClr val="0000FF"/>
          </a:solidFill>
          <a:ln w="9525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4711700" y="4286250"/>
            <a:ext cx="531811" cy="569912"/>
          </a:xfrm>
          <a:prstGeom prst="rect">
            <a:avLst/>
          </a:prstGeom>
          <a:solidFill>
            <a:srgbClr val="0000FF"/>
          </a:solidFill>
          <a:ln w="9525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4738687" y="2592386"/>
            <a:ext cx="531811" cy="569912"/>
          </a:xfrm>
          <a:prstGeom prst="rect">
            <a:avLst/>
          </a:prstGeom>
          <a:solidFill>
            <a:srgbClr val="0000FF"/>
          </a:solidFill>
          <a:ln w="9525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5670550" y="4529137"/>
            <a:ext cx="531811" cy="569912"/>
          </a:xfrm>
          <a:prstGeom prst="rect">
            <a:avLst/>
          </a:prstGeom>
          <a:solidFill>
            <a:srgbClr val="0000FF"/>
          </a:solidFill>
          <a:ln w="9525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6859586" y="2779711"/>
            <a:ext cx="2003425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short lines represent low energy!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417512" y="220662"/>
            <a:ext cx="8086724" cy="1416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4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 to our original thought…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4300" b="0" i="0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HEAT vs. TEMPERATURE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417512" y="1636712"/>
            <a:ext cx="8381999" cy="1076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 that temperature is a measure of the amount of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something has.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17512" y="3076575"/>
            <a:ext cx="8381999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 is the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transfer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this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692525" y="4192587"/>
            <a:ext cx="531811" cy="569912"/>
          </a:xfrm>
          <a:prstGeom prst="rect">
            <a:avLst/>
          </a:prstGeom>
          <a:solidFill>
            <a:srgbClr val="0000FF"/>
          </a:solidFill>
          <a:ln w="9525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10439999">
            <a:off x="3009899" y="4198937"/>
            <a:ext cx="666750" cy="341312"/>
          </a:xfrm>
          <a:prstGeom prst="rect">
            <a:avLst/>
          </a:prstGeom>
        </p:spPr>
      </p:pic>
      <p:pic>
        <p:nvPicPr>
          <p:cNvPr id="104" name="Shape 104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360000">
            <a:off x="6078537" y="3957637"/>
            <a:ext cx="2430462" cy="660400"/>
          </a:xfrm>
          <a:prstGeom prst="rect">
            <a:avLst/>
          </a:prstGeom>
        </p:spPr>
      </p:pic>
      <p:sp>
        <p:nvSpPr>
          <p:cNvPr id="105" name="Shape 105"/>
          <p:cNvSpPr txBox="1"/>
          <p:nvPr/>
        </p:nvSpPr>
        <p:spPr>
          <a:xfrm rot="1679999">
            <a:off x="5605461" y="4276725"/>
            <a:ext cx="531812" cy="569912"/>
          </a:xfrm>
          <a:prstGeom prst="rect">
            <a:avLst/>
          </a:prstGeom>
          <a:solidFill>
            <a:srgbClr val="C0504D"/>
          </a:solidFill>
          <a:ln w="9525" cap="rnd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0" y="5403850"/>
            <a:ext cx="9144000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 </a:t>
            </a:r>
            <a:r>
              <a:rPr lang="en-US" sz="30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 energy 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molecule hits a </a:t>
            </a:r>
            <a:r>
              <a:rPr lang="en-US" sz="30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low energy 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molecule…one loses </a:t>
            </a:r>
            <a:r>
              <a:rPr lang="en-US" sz="30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energy 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the other gains </a:t>
            </a:r>
            <a:r>
              <a:rPr lang="en-US" sz="30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417512" y="427037"/>
            <a:ext cx="8381999" cy="585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back…why do metal objects feel cold?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798761" y="1428750"/>
            <a:ext cx="4575174" cy="2587624"/>
          </a:xfrm>
          <a:prstGeom prst="rect">
            <a:avLst/>
          </a:prstGeom>
        </p:spPr>
      </p:pic>
      <p:pic>
        <p:nvPicPr>
          <p:cNvPr id="113" name="Shape 113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10440000">
            <a:off x="1911349" y="1363662"/>
            <a:ext cx="2209800" cy="3771900"/>
          </a:xfrm>
          <a:prstGeom prst="rect">
            <a:avLst/>
          </a:prstGeom>
        </p:spPr>
      </p:pic>
      <p:sp>
        <p:nvSpPr>
          <p:cNvPr id="114" name="Shape 114"/>
          <p:cNvSpPr txBox="1"/>
          <p:nvPr/>
        </p:nvSpPr>
        <p:spPr>
          <a:xfrm>
            <a:off x="417512" y="5246687"/>
            <a:ext cx="8381999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finger has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more energy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than the wrench (metal object).  The wrench takes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energy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your finger causing it to “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feel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cold.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454025" y="285750"/>
            <a:ext cx="8215312" cy="1568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all of this relate </a:t>
            </a:r>
            <a:r>
              <a:rPr lang="en-US" sz="4800" dirty="0" smtClean="0">
                <a:solidFill>
                  <a:schemeClr val="dk1"/>
                </a:solidFill>
              </a:rPr>
              <a:t>to </a:t>
            </a:r>
            <a:r>
              <a:rPr lang="en-US" sz="4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</a:t>
            </a:r>
            <a:r>
              <a:rPr lang="en-US" sz="4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0" y="2293936"/>
            <a:ext cx="9144000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 is caused by our atmosphere </a:t>
            </a:r>
            <a:r>
              <a:rPr lang="en-US" sz="30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gaining 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30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losing 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energy.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0" y="4237037"/>
            <a:ext cx="5441949" cy="1477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 energy in our atmosphere 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originally came from the </a:t>
            </a:r>
            <a:r>
              <a:rPr lang="en-US" sz="30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SUN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45112" y="3627437"/>
            <a:ext cx="3798886" cy="323056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193675" y="271462"/>
            <a:ext cx="8709024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energy from the sun can be transferred around the earth in three different ways!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3379787" y="1905000"/>
            <a:ext cx="2646362" cy="1062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Radiation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Conduction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Convection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774950" y="3733800"/>
            <a:ext cx="3998911" cy="29082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09662" y="1804986"/>
            <a:ext cx="6846887" cy="2462214"/>
          </a:xfrm>
          <a:prstGeom prst="rect">
            <a:avLst/>
          </a:prstGeom>
        </p:spPr>
      </p:pic>
      <p:sp>
        <p:nvSpPr>
          <p:cNvPr id="136" name="Shape 136"/>
          <p:cNvSpPr txBox="1"/>
          <p:nvPr/>
        </p:nvSpPr>
        <p:spPr>
          <a:xfrm>
            <a:off x="0" y="541020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the Sun and the </a:t>
            </a:r>
            <a:r>
              <a:rPr lang="en-US" sz="36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Earth 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emit (give off) radiation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0" y="947737"/>
            <a:ext cx="9144000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Radiation is the transfer of energy by 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electromagnetic </a:t>
            </a:r>
            <a:r>
              <a:rPr lang="en-US" sz="36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waves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605954" y="116603"/>
            <a:ext cx="8215832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Radiation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0" y="4343401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Therefore, both the </a:t>
            </a:r>
            <a:r>
              <a:rPr lang="en-US" sz="36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Sun 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36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Earth 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 the atmosphere.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667</Words>
  <Application>Microsoft Office PowerPoint</Application>
  <PresentationFormat>On-screen Show (4:3)</PresentationFormat>
  <Paragraphs>83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Custom Theme</vt:lpstr>
      <vt:lpstr>HEAT  TEMPERATURE  AND WEATHER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Debbie</dc:creator>
  <cp:lastModifiedBy>Debbie</cp:lastModifiedBy>
  <cp:revision>5</cp:revision>
  <dcterms:modified xsi:type="dcterms:W3CDTF">2014-03-23T14:14:50Z</dcterms:modified>
</cp:coreProperties>
</file>