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B8E13-FE63-4A50-AF47-E8D1F3655E8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05329-777C-4AD6-A616-A3FCA9512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085"/>
            <a:ext cx="50292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17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817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FCD594-7B6B-49B4-8D7F-7D3A39372D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8AA05-4333-4C6B-A4F2-C9C2BD098072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E1660-10E5-43D7-8F26-7D9E89F9E1A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E20C9-7B34-4725-8A1E-A602482ADC2B}" type="slidenum">
              <a:rPr lang="en-US"/>
              <a:pPr/>
              <a:t>11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06B209-A9AC-4067-AD90-B16E59DA412D}" type="slidenum">
              <a:rPr lang="en-US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B1F92-0CC1-4D9D-A3F9-A91D4D128B60}" type="slidenum">
              <a:rPr lang="en-US"/>
              <a:pPr/>
              <a:t>13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0E88D-F04F-46FA-9CFE-0E52A83FDC07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0620E-7EFB-4E8F-9B4B-1E949528396B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4420C-981C-40F6-B7F1-407EA713A211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E23D6-1D25-43DE-9656-C94E74A86392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CAC1D-14C1-46A6-BF5A-41A5F0D22D8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8396B-EA61-4C99-A567-C327B347ABCD}" type="slidenum">
              <a:rPr lang="en-US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8CA9B-7EB1-435E-86BD-D4994F121C33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34D13-9423-4AA1-AEBB-3CB7DA6E7239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A58D1-20D4-4BB8-BBC7-D9DA3D0A1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26BDA-8D22-4F58-8754-9ADFA7F62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D536C-D9C4-4E87-ADC2-F185C628E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F204C-0575-41A1-9DB0-8E5C6547D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13D54-2A35-4A3A-BE51-1210A9075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2DE21-4436-4F36-8DD2-3B8FDB456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87508-A8DC-4268-8276-FB31EE7F3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C92D-3FB0-491C-8550-D2C849F56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D32BB-4D47-4A62-95CC-FF1965DB5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F4690-77E7-42E7-A240-6057AFABA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2C021-B7F1-4731-9EE0-4B16E982D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2BB57-8B3B-4003-9F74-647E41360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3E9CCD-3707-4FD6-BED1-30F88BACA1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sz="8800" dirty="0" smtClean="0">
                <a:solidFill>
                  <a:schemeClr val="tx1"/>
                </a:solidFill>
                <a:latin typeface="Comic Sans MS" charset="0"/>
              </a:rPr>
              <a:t>Climate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5" descr="4baa0b82-7384-48c8-94f1-6805444c428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0290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temperate_rainforest_57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971800"/>
            <a:ext cx="518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Result of Rain Shadow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24" name="Picture 7" descr="rain_shadow"/>
          <p:cNvPicPr>
            <a:picLocks noChangeAspect="1" noChangeArrowheads="1"/>
          </p:cNvPicPr>
          <p:nvPr/>
        </p:nvPicPr>
        <p:blipFill>
          <a:blip r:embed="rId3"/>
          <a:srcRect t="5479" r="2499" b="9589"/>
          <a:stretch>
            <a:fillRect/>
          </a:stretch>
        </p:blipFill>
        <p:spPr bwMode="auto">
          <a:xfrm>
            <a:off x="0" y="914400"/>
            <a:ext cx="91662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5. Ocean Currents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7630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Global circulation of </a:t>
            </a:r>
            <a:r>
              <a:rPr lang="en-US" sz="3600" b="1" u="sng" dirty="0" smtClean="0"/>
              <a:t>heat </a:t>
            </a:r>
            <a:r>
              <a:rPr lang="en-US" dirty="0" smtClean="0"/>
              <a:t>in the </a:t>
            </a:r>
            <a:r>
              <a:rPr lang="en-US" b="1" dirty="0" smtClean="0"/>
              <a:t>oceans</a:t>
            </a:r>
            <a:r>
              <a:rPr lang="en-US" dirty="0" smtClean="0"/>
              <a:t> moves heat energy around the world.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2772" name="Picture 5" descr="OceanCurren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27200"/>
            <a:ext cx="6781800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Warm Ocean Currents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562600"/>
            <a:ext cx="9144000" cy="9144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omic Sans MS" charset="0"/>
              </a:rPr>
              <a:t>Where is the water the warmest ?</a:t>
            </a:r>
          </a:p>
        </p:txBody>
      </p:sp>
      <p:pic>
        <p:nvPicPr>
          <p:cNvPr id="34820" name="Picture 7" descr="oceantem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82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6. Prevailing Winds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2438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charset="0"/>
              </a:rPr>
              <a:t>Global Wind Patterns cause there to be a predominant </a:t>
            </a:r>
            <a:r>
              <a:rPr lang="en-US" sz="3600" b="1" u="sng" dirty="0" smtClean="0">
                <a:latin typeface="Comic Sans MS" charset="0"/>
              </a:rPr>
              <a:t>wind direction</a:t>
            </a:r>
            <a:r>
              <a:rPr lang="en-US" dirty="0" smtClean="0">
                <a:latin typeface="Comic Sans MS" charset="0"/>
              </a:rPr>
              <a:t> in some areas.  </a:t>
            </a:r>
            <a:r>
              <a:rPr lang="en-US" sz="2800" b="1" dirty="0" smtClean="0">
                <a:latin typeface="Comic Sans MS" charset="0"/>
              </a:rPr>
              <a:t>This influences the type of weather that approaches you.</a:t>
            </a:r>
            <a:endParaRPr lang="en-US" b="1" dirty="0" smtClean="0">
              <a:latin typeface="Comic Sans MS" charset="0"/>
            </a:endParaRPr>
          </a:p>
        </p:txBody>
      </p:sp>
      <p:pic>
        <p:nvPicPr>
          <p:cNvPr id="36868" name="Picture 5" descr="[ sample weather map, Jim Pejsa, 1999 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743200"/>
            <a:ext cx="51435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3810000" y="42672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304800" y="2743200"/>
            <a:ext cx="33528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 dirty="0">
                <a:latin typeface="Comic Sans MS" charset="0"/>
              </a:rPr>
              <a:t>Prevailing </a:t>
            </a:r>
            <a:r>
              <a:rPr lang="en-US" sz="3600" b="1" u="sng" dirty="0" err="1">
                <a:latin typeface="Comic Sans MS" charset="0"/>
              </a:rPr>
              <a:t>Westerlies</a:t>
            </a:r>
            <a:r>
              <a:rPr lang="en-US" sz="2800" dirty="0">
                <a:latin typeface="Comic Sans MS" charset="0"/>
              </a:rPr>
              <a:t> cause weather patterns to move from west to east across the United States.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en-US" b="1" dirty="0" smtClean="0"/>
              <a:t>Climate is…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An area’s </a:t>
            </a:r>
            <a:r>
              <a:rPr lang="en-US" sz="3600" b="1" u="sng" dirty="0" smtClean="0"/>
              <a:t>long-term pattern</a:t>
            </a:r>
            <a:r>
              <a:rPr lang="en-US" b="1" u="sng" dirty="0" smtClean="0"/>
              <a:t> of weather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charset="0"/>
              </a:rPr>
              <a:t>It includes characteristics such as how hot summers are, how cold winters are, and how much precipitation falls at different times of year.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mic Sans MS" charset="0"/>
              </a:rPr>
              <a:t>2</a:t>
            </a:r>
            <a:r>
              <a:rPr lang="en-US" sz="2800" dirty="0" smtClean="0">
                <a:solidFill>
                  <a:srgbClr val="660066"/>
                </a:solidFill>
                <a:latin typeface="Comic Sans MS" charset="0"/>
              </a:rPr>
              <a:t> </a:t>
            </a:r>
            <a:r>
              <a:rPr lang="en-US" sz="2800" dirty="0" smtClean="0">
                <a:latin typeface="Comic Sans MS" charset="0"/>
              </a:rPr>
              <a:t>main characteristics: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u="sng" dirty="0" smtClean="0">
                <a:latin typeface="Comic Sans MS" charset="0"/>
              </a:rPr>
              <a:t>Temperature &amp;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u="sng" dirty="0" smtClean="0">
                <a:latin typeface="Comic Sans MS" charset="0"/>
              </a:rPr>
              <a:t>Precipitation</a:t>
            </a:r>
          </a:p>
        </p:txBody>
      </p:sp>
      <p:pic>
        <p:nvPicPr>
          <p:cNvPr id="16388" name="Picture 5" descr="1226d1089869973-kolkata-and-varanasi-during-monsoon-flood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581400"/>
            <a:ext cx="42862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Climate Controls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Comic Sans MS" charset="0"/>
              </a:rPr>
              <a:t>Climate depends on a set of conditions called </a:t>
            </a:r>
            <a:r>
              <a:rPr lang="en-US" sz="3600" b="1" u="sng" dirty="0" smtClean="0">
                <a:latin typeface="Comic Sans MS" charset="0"/>
              </a:rPr>
              <a:t>climate controls</a:t>
            </a:r>
            <a:r>
              <a:rPr lang="en-US" sz="3600" dirty="0" smtClean="0">
                <a:latin typeface="Comic Sans MS" charset="0"/>
              </a:rPr>
              <a:t>. These include: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200" b="1" u="sng" dirty="0" smtClean="0">
                <a:latin typeface="Comic Sans MS" charset="0"/>
              </a:rPr>
              <a:t>Latitude</a:t>
            </a:r>
            <a:r>
              <a:rPr lang="en-US" sz="3200" dirty="0" smtClean="0">
                <a:latin typeface="Comic Sans MS" charset="0"/>
              </a:rPr>
              <a:t>:  how much solar radiation a location receives.</a:t>
            </a:r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200" b="1" u="sng" dirty="0" smtClean="0">
                <a:latin typeface="Comic Sans MS" charset="0"/>
              </a:rPr>
              <a:t>Proximity to water</a:t>
            </a:r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200" b="1" u="sng" dirty="0" smtClean="0">
                <a:latin typeface="Comic Sans MS" charset="0"/>
              </a:rPr>
              <a:t>Altitude/Elevation</a:t>
            </a:r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200" b="1" dirty="0" smtClean="0">
                <a:latin typeface="Comic Sans MS" charset="0"/>
              </a:rPr>
              <a:t>Proximity to </a:t>
            </a:r>
            <a:r>
              <a:rPr lang="en-US" sz="3200" b="1" u="sng" dirty="0" smtClean="0">
                <a:latin typeface="Comic Sans MS" charset="0"/>
              </a:rPr>
              <a:t>mountains</a:t>
            </a:r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200" b="1" u="sng" dirty="0" smtClean="0">
                <a:latin typeface="Comic Sans MS" charset="0"/>
              </a:rPr>
              <a:t>Ocean currents</a:t>
            </a:r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200" b="1" u="sng" dirty="0" smtClean="0">
                <a:latin typeface="Comic Sans MS" charset="0"/>
              </a:rPr>
              <a:t>Prevailing Winds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1. Latitude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8991600" cy="2286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omic Sans MS" charset="0"/>
              </a:rPr>
              <a:t>A location’s position relative to the </a:t>
            </a:r>
            <a:r>
              <a:rPr lang="en-US" sz="3600" b="1" u="sng" dirty="0" smtClean="0">
                <a:latin typeface="Comic Sans MS" charset="0"/>
              </a:rPr>
              <a:t>equator</a:t>
            </a:r>
            <a:r>
              <a:rPr lang="en-US" sz="2800" dirty="0" smtClean="0">
                <a:latin typeface="Comic Sans MS" charset="0"/>
              </a:rPr>
              <a:t> </a:t>
            </a:r>
            <a:r>
              <a:rPr lang="en-US" sz="2800" b="1" dirty="0" smtClean="0">
                <a:latin typeface="Comic Sans MS" charset="0"/>
              </a:rPr>
              <a:t>determines how much solar radiation it receives</a:t>
            </a:r>
            <a:r>
              <a:rPr lang="en-US" sz="2800" dirty="0" smtClean="0">
                <a:latin typeface="Comic Sans MS" charset="0"/>
              </a:rPr>
              <a:t>, and therefore affects its temperature.</a:t>
            </a:r>
          </a:p>
          <a:p>
            <a:pPr eaLnBrk="1" hangingPunct="1">
              <a:buFontTx/>
              <a:buNone/>
            </a:pPr>
            <a:endParaRPr lang="en-US" dirty="0" smtClean="0">
              <a:latin typeface="Comic Sans MS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381000" y="4495800"/>
            <a:ext cx="8458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*</a:t>
            </a:r>
            <a:r>
              <a:rPr lang="en-US" sz="2800" b="1" i="1" dirty="0"/>
              <a:t>Remember as Earth revolves around the Sun, the tilt influences how much solar radiation a location receives &amp; seasons change.</a:t>
            </a:r>
            <a:endParaRPr lang="en-US" dirty="0"/>
          </a:p>
          <a:p>
            <a:endParaRPr lang="en-US" dirty="0"/>
          </a:p>
        </p:txBody>
      </p:sp>
      <p:pic>
        <p:nvPicPr>
          <p:cNvPr id="20486" name="Picture 10" descr="seasons_of_year_earth_til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438400"/>
            <a:ext cx="528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tx1"/>
                </a:solidFill>
              </a:rPr>
              <a:t>1. Latitude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4572000" cy="47244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charset="0"/>
              </a:rPr>
              <a:t>Also, the latitude relative to </a:t>
            </a:r>
            <a:r>
              <a:rPr lang="en-US" sz="3600" b="1" u="sng" smtClean="0">
                <a:latin typeface="Comic Sans MS" charset="0"/>
              </a:rPr>
              <a:t>convection cells</a:t>
            </a:r>
            <a:r>
              <a:rPr lang="en-US" smtClean="0">
                <a:latin typeface="Comic Sans MS" charset="0"/>
              </a:rPr>
              <a:t> in our troposphere affects precipitation.  </a:t>
            </a:r>
          </a:p>
          <a:p>
            <a:pPr eaLnBrk="1" hangingPunct="1"/>
            <a:r>
              <a:rPr lang="en-US" sz="3600" b="1" smtClean="0">
                <a:latin typeface="Comic Sans MS" charset="0"/>
              </a:rPr>
              <a:t>Dry at 30 N &amp; S</a:t>
            </a:r>
          </a:p>
          <a:p>
            <a:pPr eaLnBrk="1" hangingPunct="1"/>
            <a:r>
              <a:rPr lang="en-US" sz="3600" b="1" smtClean="0">
                <a:latin typeface="Comic Sans MS" charset="0"/>
              </a:rPr>
              <a:t>Moist at equator</a:t>
            </a:r>
          </a:p>
        </p:txBody>
      </p:sp>
      <p:pic>
        <p:nvPicPr>
          <p:cNvPr id="22532" name="Picture 5" descr="Trade_Winds_fig02"/>
          <p:cNvPicPr>
            <a:picLocks noChangeAspect="1" noChangeArrowheads="1"/>
          </p:cNvPicPr>
          <p:nvPr/>
        </p:nvPicPr>
        <p:blipFill>
          <a:blip r:embed="rId3"/>
          <a:srcRect r="12650"/>
          <a:stretch>
            <a:fillRect/>
          </a:stretch>
        </p:blipFill>
        <p:spPr bwMode="auto">
          <a:xfrm>
            <a:off x="4724400" y="1089025"/>
            <a:ext cx="4419600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Zones of Latitude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001000" cy="513556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sz="2800" dirty="0" smtClean="0">
                <a:cs typeface="Arial" charset="0"/>
              </a:rPr>
              <a:t>A region’s latitude (distance from the equator) can impact its climate.</a:t>
            </a:r>
          </a:p>
          <a:p>
            <a:pPr eaLnBrk="1" hangingPunct="1">
              <a:buFontTx/>
              <a:buChar char="-"/>
            </a:pPr>
            <a:r>
              <a:rPr lang="en-US" sz="2800" dirty="0" smtClean="0">
                <a:cs typeface="Arial" charset="0"/>
              </a:rPr>
              <a:t>Sketch the diagram below.</a:t>
            </a:r>
          </a:p>
          <a:p>
            <a:pPr eaLnBrk="1" hangingPunct="1">
              <a:buFontTx/>
              <a:buNone/>
            </a:pPr>
            <a:endParaRPr lang="en-US" sz="2800" dirty="0" smtClean="0">
              <a:cs typeface="Arial" charset="0"/>
            </a:endParaRPr>
          </a:p>
        </p:txBody>
      </p:sp>
      <p:sp>
        <p:nvSpPr>
          <p:cNvPr id="24580" name="Text Box 19"/>
          <p:cNvSpPr txBox="1">
            <a:spLocks noChangeArrowheads="1"/>
          </p:cNvSpPr>
          <p:nvPr/>
        </p:nvSpPr>
        <p:spPr bwMode="auto">
          <a:xfrm>
            <a:off x="5638800" y="2667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Polar</a:t>
            </a:r>
          </a:p>
        </p:txBody>
      </p:sp>
      <p:pic>
        <p:nvPicPr>
          <p:cNvPr id="24581" name="Picture 23" descr="latitude lines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05200" y="3048000"/>
            <a:ext cx="3352800" cy="3352800"/>
          </a:xfrm>
        </p:spPr>
      </p:pic>
      <p:sp>
        <p:nvSpPr>
          <p:cNvPr id="24582" name="Rectangle 25"/>
          <p:cNvSpPr>
            <a:spLocks noChangeArrowheads="1"/>
          </p:cNvSpPr>
          <p:nvPr/>
        </p:nvSpPr>
        <p:spPr bwMode="auto">
          <a:xfrm>
            <a:off x="3352800" y="6172200"/>
            <a:ext cx="1073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Polar</a:t>
            </a:r>
          </a:p>
        </p:txBody>
      </p:sp>
      <p:sp>
        <p:nvSpPr>
          <p:cNvPr id="24583" name="Text Box 27"/>
          <p:cNvSpPr txBox="1">
            <a:spLocks noChangeArrowheads="1"/>
          </p:cNvSpPr>
          <p:nvPr/>
        </p:nvSpPr>
        <p:spPr bwMode="auto">
          <a:xfrm>
            <a:off x="1371600" y="54864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Temperate</a:t>
            </a:r>
          </a:p>
        </p:txBody>
      </p:sp>
      <p:sp>
        <p:nvSpPr>
          <p:cNvPr id="24584" name="Text Box 28"/>
          <p:cNvSpPr txBox="1">
            <a:spLocks noChangeArrowheads="1"/>
          </p:cNvSpPr>
          <p:nvPr/>
        </p:nvSpPr>
        <p:spPr bwMode="auto">
          <a:xfrm>
            <a:off x="1143000" y="44958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Tropical</a:t>
            </a:r>
          </a:p>
        </p:txBody>
      </p:sp>
      <p:sp>
        <p:nvSpPr>
          <p:cNvPr id="24585" name="Text Box 29"/>
          <p:cNvSpPr txBox="1">
            <a:spLocks noChangeArrowheads="1"/>
          </p:cNvSpPr>
          <p:nvPr/>
        </p:nvSpPr>
        <p:spPr bwMode="auto">
          <a:xfrm>
            <a:off x="7162800" y="4495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Tropical</a:t>
            </a:r>
          </a:p>
        </p:txBody>
      </p:sp>
      <p:sp>
        <p:nvSpPr>
          <p:cNvPr id="24586" name="Text Box 30"/>
          <p:cNvSpPr txBox="1">
            <a:spLocks noChangeArrowheads="1"/>
          </p:cNvSpPr>
          <p:nvPr/>
        </p:nvSpPr>
        <p:spPr bwMode="auto">
          <a:xfrm>
            <a:off x="6934200" y="3581400"/>
            <a:ext cx="2057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Temperate</a:t>
            </a:r>
          </a:p>
          <a:p>
            <a:pPr>
              <a:spcBef>
                <a:spcPct val="50000"/>
              </a:spcBef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2. Proximity to Water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106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mic Sans MS" charset="0"/>
              </a:rPr>
              <a:t>Because </a:t>
            </a:r>
            <a:r>
              <a:rPr lang="en-US" b="1" smtClean="0">
                <a:latin typeface="Comic Sans MS" charset="0"/>
              </a:rPr>
              <a:t>water heats and cools</a:t>
            </a:r>
            <a:r>
              <a:rPr lang="en-US" smtClean="0">
                <a:latin typeface="Comic Sans MS" charset="0"/>
              </a:rPr>
              <a:t> </a:t>
            </a:r>
            <a:r>
              <a:rPr lang="en-US" sz="3600" b="1" u="sng" smtClean="0">
                <a:latin typeface="Comic Sans MS" charset="0"/>
              </a:rPr>
              <a:t>slowly</a:t>
            </a:r>
            <a:r>
              <a:rPr lang="en-US" smtClean="0">
                <a:latin typeface="Comic Sans MS" charset="0"/>
              </a:rPr>
              <a:t>, it has a low temperature range.  Therefore land masses beside large bodies of water usually have </a:t>
            </a:r>
            <a:r>
              <a:rPr lang="en-US" sz="3600" b="1" u="sng" smtClean="0">
                <a:latin typeface="Comic Sans MS" charset="0"/>
              </a:rPr>
              <a:t>mild climates.</a:t>
            </a:r>
          </a:p>
          <a:p>
            <a:pPr eaLnBrk="1" hangingPunct="1">
              <a:buFontTx/>
              <a:buNone/>
            </a:pPr>
            <a:endParaRPr lang="en-US" sz="3600" b="1" u="sng" smtClean="0">
              <a:latin typeface="Comic Sans MS" charset="0"/>
            </a:endParaRPr>
          </a:p>
        </p:txBody>
      </p:sp>
      <p:pic>
        <p:nvPicPr>
          <p:cNvPr id="24580" name="Picture 5" descr="33_31.JPG (43146 bytes)"/>
          <p:cNvPicPr>
            <a:picLocks noChangeAspect="1" noChangeArrowheads="1"/>
          </p:cNvPicPr>
          <p:nvPr/>
        </p:nvPicPr>
        <p:blipFill>
          <a:blip r:embed="rId3"/>
          <a:srcRect t="11665"/>
          <a:stretch>
            <a:fillRect/>
          </a:stretch>
        </p:blipFill>
        <p:spPr bwMode="auto">
          <a:xfrm>
            <a:off x="3614738" y="2971800"/>
            <a:ext cx="5529262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04800" y="2819400"/>
            <a:ext cx="33528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Comic Sans MS" charset="0"/>
              </a:rPr>
              <a:t>Large bodies of water add water vapor to the air</a:t>
            </a:r>
            <a:r>
              <a:rPr lang="en-US" sz="2600" dirty="0">
                <a:latin typeface="Comic Sans MS" charset="0"/>
              </a:rPr>
              <a:t>, so </a:t>
            </a:r>
            <a:r>
              <a:rPr lang="en-US" sz="3000" b="1" u="sng" dirty="0">
                <a:latin typeface="Comic Sans MS" charset="0"/>
              </a:rPr>
              <a:t>precipitation</a:t>
            </a:r>
            <a:r>
              <a:rPr lang="en-US" sz="2600" dirty="0">
                <a:latin typeface="Comic Sans MS" charset="0"/>
              </a:rPr>
              <a:t> is more likely downwind of water</a:t>
            </a:r>
          </a:p>
          <a:p>
            <a:r>
              <a:rPr lang="en-US" sz="2600" b="1" dirty="0">
                <a:latin typeface="Comic Sans MS" charset="0"/>
              </a:rPr>
              <a:t>Ever heard of “lake effect” snow?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7921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3. Altitude/Elevation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57600"/>
            <a:ext cx="8991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Comic Sans MS" charset="0"/>
              </a:rPr>
              <a:t>As you go up in the </a:t>
            </a:r>
            <a:r>
              <a:rPr lang="en-US" sz="4000" b="1" u="sng" dirty="0" smtClean="0">
                <a:latin typeface="Comic Sans MS" charset="0"/>
              </a:rPr>
              <a:t>Troposphere </a:t>
            </a:r>
            <a:r>
              <a:rPr lang="en-US" sz="2400" i="1" dirty="0" smtClean="0">
                <a:latin typeface="Comic Sans MS" charset="0"/>
              </a:rPr>
              <a:t>(bottom layer of the atmosphere) </a:t>
            </a:r>
            <a:r>
              <a:rPr lang="en-US" sz="3600" dirty="0" smtClean="0">
                <a:latin typeface="Comic Sans MS" charset="0"/>
              </a:rPr>
              <a:t>temperature </a:t>
            </a:r>
            <a:r>
              <a:rPr lang="en-US" sz="4000" b="1" u="sng" dirty="0" smtClean="0">
                <a:latin typeface="Comic Sans MS" charset="0"/>
              </a:rPr>
              <a:t>decreases</a:t>
            </a:r>
            <a:r>
              <a:rPr lang="en-US" sz="3600" dirty="0" smtClean="0">
                <a:latin typeface="Comic Sans MS" charset="0"/>
              </a:rPr>
              <a:t>. 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Comic Sans MS" charset="0"/>
              </a:rPr>
              <a:t>Therefore, the higher the elevation of the land, the </a:t>
            </a:r>
            <a:r>
              <a:rPr lang="en-US" sz="4000" b="1" u="sng" dirty="0" smtClean="0">
                <a:latin typeface="Comic Sans MS" charset="0"/>
              </a:rPr>
              <a:t>colder</a:t>
            </a:r>
            <a:r>
              <a:rPr lang="en-US" sz="3600" dirty="0" smtClean="0">
                <a:latin typeface="Comic Sans MS" charset="0"/>
              </a:rPr>
              <a:t> it is, </a:t>
            </a:r>
            <a:r>
              <a:rPr lang="en-US" sz="3600" i="1" dirty="0" smtClean="0">
                <a:latin typeface="Comic Sans MS" charset="0"/>
              </a:rPr>
              <a:t>generally</a:t>
            </a:r>
            <a:r>
              <a:rPr lang="en-US" sz="3600" dirty="0" smtClean="0">
                <a:latin typeface="Comic Sans MS" charset="0"/>
              </a:rPr>
              <a:t>.</a:t>
            </a:r>
            <a:r>
              <a:rPr lang="en-US" dirty="0" smtClean="0"/>
              <a:t>  </a:t>
            </a:r>
          </a:p>
        </p:txBody>
      </p:sp>
      <p:pic>
        <p:nvPicPr>
          <p:cNvPr id="26628" name="Picture 5" descr="summit"/>
          <p:cNvPicPr>
            <a:picLocks noChangeAspect="1" noChangeArrowheads="1"/>
          </p:cNvPicPr>
          <p:nvPr/>
        </p:nvPicPr>
        <p:blipFill>
          <a:blip r:embed="rId3"/>
          <a:srcRect t="5229" r="10909"/>
          <a:stretch>
            <a:fillRect/>
          </a:stretch>
        </p:blipFill>
        <p:spPr bwMode="auto">
          <a:xfrm>
            <a:off x="381000" y="838200"/>
            <a:ext cx="3462338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 descr="attu_temnacvalle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762000"/>
            <a:ext cx="451485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4. Proximity to Mountains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953000" cy="1447800"/>
          </a:xfrm>
        </p:spPr>
        <p:txBody>
          <a:bodyPr/>
          <a:lstStyle/>
          <a:p>
            <a:pPr eaLnBrk="1" hangingPunct="1"/>
            <a:r>
              <a:rPr lang="en-US" smtClean="0"/>
              <a:t>Mountains can affect precipitation by making a </a:t>
            </a:r>
            <a:r>
              <a:rPr lang="en-US" sz="3600" b="1" u="sng" smtClean="0"/>
              <a:t>Rain Shadow</a:t>
            </a:r>
            <a:r>
              <a:rPr lang="en-US" smtClean="0"/>
              <a:t>.</a:t>
            </a:r>
          </a:p>
        </p:txBody>
      </p:sp>
      <p:pic>
        <p:nvPicPr>
          <p:cNvPr id="28676" name="Picture 5" descr="oro_rain"/>
          <p:cNvPicPr>
            <a:picLocks noChangeAspect="1" noChangeArrowheads="1"/>
          </p:cNvPicPr>
          <p:nvPr/>
        </p:nvPicPr>
        <p:blipFill>
          <a:blip r:embed="rId3"/>
          <a:srcRect l="3030"/>
          <a:stretch>
            <a:fillRect/>
          </a:stretch>
        </p:blipFill>
        <p:spPr bwMode="auto">
          <a:xfrm>
            <a:off x="152400" y="2362200"/>
            <a:ext cx="487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5029200" y="685800"/>
            <a:ext cx="38862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charset="0"/>
              </a:rPr>
              <a:t>On the windward side of the mountain, air is forced to </a:t>
            </a:r>
            <a:r>
              <a:rPr lang="en-US" sz="2800" b="1" u="sng" dirty="0">
                <a:latin typeface="Comic Sans MS" charset="0"/>
              </a:rPr>
              <a:t>rise</a:t>
            </a:r>
            <a:r>
              <a:rPr lang="en-US" sz="2400" dirty="0">
                <a:latin typeface="Comic Sans MS" charset="0"/>
              </a:rPr>
              <a:t>.  As it rises, it cools.  As it cools, it loses its ability to hold </a:t>
            </a:r>
            <a:r>
              <a:rPr lang="en-US" sz="2800" b="1" u="sng" dirty="0">
                <a:latin typeface="Comic Sans MS" charset="0"/>
              </a:rPr>
              <a:t>water</a:t>
            </a:r>
            <a:r>
              <a:rPr lang="en-US" sz="2400" dirty="0">
                <a:latin typeface="Comic Sans MS" charset="0"/>
              </a:rPr>
              <a:t>, and </a:t>
            </a:r>
            <a:r>
              <a:rPr lang="en-US" sz="2800" b="1" u="sng" dirty="0">
                <a:latin typeface="Comic Sans MS" charset="0"/>
              </a:rPr>
              <a:t>precipitation</a:t>
            </a:r>
            <a:r>
              <a:rPr lang="en-US" sz="2400" dirty="0">
                <a:latin typeface="Comic Sans MS" charset="0"/>
              </a:rPr>
              <a:t> occurs on the windward side.  As the air travels to the leeward side, it no longer contains </a:t>
            </a:r>
            <a:r>
              <a:rPr lang="en-US" sz="2800" b="1" u="sng" dirty="0">
                <a:latin typeface="Comic Sans MS" charset="0"/>
              </a:rPr>
              <a:t>moisture</a:t>
            </a:r>
            <a:r>
              <a:rPr lang="en-US" sz="2400" dirty="0">
                <a:latin typeface="Comic Sans MS" charset="0"/>
              </a:rPr>
              <a:t>, the air </a:t>
            </a:r>
            <a:r>
              <a:rPr lang="en-US" sz="2400" dirty="0" smtClean="0">
                <a:latin typeface="Comic Sans MS" charset="0"/>
              </a:rPr>
              <a:t>is </a:t>
            </a:r>
            <a:r>
              <a:rPr lang="en-US" sz="2400" b="1" u="sng" dirty="0">
                <a:latin typeface="Comic Sans MS" charset="0"/>
              </a:rPr>
              <a:t>dry</a:t>
            </a:r>
            <a:r>
              <a:rPr lang="en-US" sz="2400" dirty="0">
                <a:latin typeface="Comic Sans MS" charset="0"/>
              </a:rPr>
              <a:t>.  </a:t>
            </a:r>
            <a:r>
              <a:rPr lang="en-US" sz="2400" b="1" i="1" dirty="0">
                <a:latin typeface="Comic Sans MS" charset="0"/>
              </a:rPr>
              <a:t>This is why there are deserts on the east side of our Rocky Mountains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460</Words>
  <Application>Microsoft Office PowerPoint</Application>
  <PresentationFormat>On-screen Show (4:3)</PresentationFormat>
  <Paragraphs>65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Climate</vt:lpstr>
      <vt:lpstr>Climate is…</vt:lpstr>
      <vt:lpstr>Climate Controls</vt:lpstr>
      <vt:lpstr>1. Latitude</vt:lpstr>
      <vt:lpstr>1. Latitude</vt:lpstr>
      <vt:lpstr>Zones of Latitude</vt:lpstr>
      <vt:lpstr>2. Proximity to Water</vt:lpstr>
      <vt:lpstr>3. Altitude/Elevation</vt:lpstr>
      <vt:lpstr>4. Proximity to Mountains</vt:lpstr>
      <vt:lpstr>Result of Rain Shadow</vt:lpstr>
      <vt:lpstr>5. Ocean Currents</vt:lpstr>
      <vt:lpstr>Warm Ocean Currents</vt:lpstr>
      <vt:lpstr>6. Prevailing Winds</vt:lpstr>
    </vt:vector>
  </TitlesOfParts>
  <Company>Henrico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</dc:title>
  <dc:creator>Authorized User</dc:creator>
  <cp:lastModifiedBy>Debbie</cp:lastModifiedBy>
  <cp:revision>19</cp:revision>
  <dcterms:created xsi:type="dcterms:W3CDTF">2012-03-07T00:54:58Z</dcterms:created>
  <dcterms:modified xsi:type="dcterms:W3CDTF">2014-04-27T01:33:55Z</dcterms:modified>
</cp:coreProperties>
</file>