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docProps/custom.xml" ContentType="application/vnd.openxmlformats-officedocument.custom-properties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media/audio1.bin" ContentType="audio/unknown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empus Sans ITC" pitchFamily="82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empus Sans ITC" pitchFamily="82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empus Sans ITC" pitchFamily="82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empus Sans ITC" pitchFamily="82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empus Sans ITC" pitchFamily="82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empus Sans ITC" pitchFamily="82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empus Sans ITC" pitchFamily="82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empus Sans ITC" pitchFamily="82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empus Sans ITC" pitchFamily="82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 useTimings="0">
    <p:present/>
    <p:sldAll/>
    <p:penClr>
      <a:schemeClr val="folHlink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45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audio" Target="../media/audio1.bin"/><Relationship Id="rId2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audio" Target="../media/audio1.bin"/><Relationship Id="rId2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audio" Target="../media/audio1.bin"/><Relationship Id="rId2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audio" Target="../media/audio1.bin"/><Relationship Id="rId2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audio" Target="../media/audio1.bin"/><Relationship Id="rId2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audio" Target="../media/audio1.bin"/><Relationship Id="rId2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audio" Target="../media/audio1.bin"/><Relationship Id="rId2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audio" Target="../media/audio1.bin"/><Relationship Id="rId2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audio" Target="../media/audio1.bin"/><Relationship Id="rId2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audio" Target="../media/audio1.bin"/><Relationship Id="rId2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audio" Target="../media/audio1.bin"/><Relationship Id="rId2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447131-199B-427C-9BAD-9B70D775DB8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ndAc>
      <p:stSnd>
        <p:snd r:embed="rId1" name="click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841636-1BE5-4FDD-8B7D-5D4BE39BF82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ndAc>
      <p:stSnd>
        <p:snd r:embed="rId1" name="click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A7D445-9CD1-4971-B1DF-D5AACD6E843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ndAc>
      <p:stSnd>
        <p:snd r:embed="rId1" name="click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115FB0-AFB7-4393-9990-E7526D3D41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ndAc>
      <p:stSnd>
        <p:snd r:embed="rId1" name="click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06FBE4-E29F-4CDA-9019-2173A0497A2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ndAc>
      <p:stSnd>
        <p:snd r:embed="rId1" name="click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F679E0-7255-4B86-A763-553F69A5A5D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ndAc>
      <p:stSnd>
        <p:snd r:embed="rId1" name="click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BABDC2-6E2B-4361-9A9D-84AEF9F3C6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ndAc>
      <p:stSnd>
        <p:snd r:embed="rId1" name="click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AE7BB4-9B65-408C-9569-161E6439951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ndAc>
      <p:stSnd>
        <p:snd r:embed="rId1" name="click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4E57B3-5017-492D-A8DE-BB7E934ACCD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ndAc>
      <p:stSnd>
        <p:snd r:embed="rId1" name="click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AB3DD8-F576-43C1-89E5-C64371934C9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ndAc>
      <p:stSnd>
        <p:snd r:embed="rId1" name="click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33ADD6-52E8-46E1-87C4-2FF9A5B8FBA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sndAc>
      <p:stSnd>
        <p:snd r:embed="rId1" name="click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audio" Target="../media/audio1.bin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B598B21-70FC-4E81-9945-9745C49BA2A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sndAc>
      <p:stSnd>
        <p:snd r:embed="rId13" name="click.wav"/>
      </p:stSnd>
    </p:sndAc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empus Sans ITC" pitchFamily="82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empus Sans ITC" pitchFamily="82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empus Sans ITC" pitchFamily="82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empus Sans ITC" pitchFamily="82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empus Sans ITC" pitchFamily="8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empus Sans ITC" pitchFamily="8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empus Sans ITC" pitchFamily="8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empus Sans ITC" pitchFamily="82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audio" Target="../media/audio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audio" Target="../media/audio1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audio" Target="../media/audio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jpeg"/><Relationship Id="rId5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2" Type="http://schemas.openxmlformats.org/officeDocument/2006/relationships/audio" Target="../media/audio1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audio" Target="../media/audio1.bin"/><Relationship Id="rId3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4" Type="http://schemas.openxmlformats.org/officeDocument/2006/relationships/image" Target="../media/image6.jpeg"/><Relationship Id="rId5" Type="http://schemas.openxmlformats.org/officeDocument/2006/relationships/image" Target="../media/image7.jpeg"/><Relationship Id="rId6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2" Type="http://schemas.openxmlformats.org/officeDocument/2006/relationships/audio" Target="../media/audio1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audio" Target="../media/audio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4" Type="http://schemas.openxmlformats.org/officeDocument/2006/relationships/image" Target="../media/image10.jpeg"/><Relationship Id="rId5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2" Type="http://schemas.openxmlformats.org/officeDocument/2006/relationships/audio" Target="../media/audio1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audio" Target="../media/audio1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audio" Target="../media/audio1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audio" Target="../media/audio1.bin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>
                <a:solidFill>
                  <a:schemeClr val="folHlink"/>
                </a:solidFill>
              </a:rPr>
              <a:t>Cell Specialization:</a:t>
            </a:r>
            <a:br>
              <a:rPr lang="en-US" b="1">
                <a:solidFill>
                  <a:schemeClr val="folHlink"/>
                </a:solidFill>
              </a:rPr>
            </a:br>
            <a:r>
              <a:rPr lang="en-US" b="1">
                <a:solidFill>
                  <a:schemeClr val="folHlink"/>
                </a:solidFill>
              </a:rPr>
              <a:t>The Diversity of Cellular Life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>
              <a:solidFill>
                <a:schemeClr val="folHlink"/>
              </a:solidFill>
            </a:endParaRPr>
          </a:p>
          <a:p>
            <a:endParaRPr lang="en-US" dirty="0">
              <a:solidFill>
                <a:schemeClr val="folHlink"/>
              </a:solidFill>
            </a:endParaRPr>
          </a:p>
        </p:txBody>
      </p:sp>
    </p:spTree>
  </p:cSld>
  <p:clrMapOvr>
    <a:masterClrMapping/>
  </p:clrMapOvr>
  <p:transition>
    <p:sndAc>
      <p:stSnd>
        <p:snd r:embed="rId2" name="click.wav"/>
      </p:stSnd>
    </p:sndAc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chemeClr val="folHlink"/>
                </a:solidFill>
              </a:rPr>
              <a:t>Organ Systems</a:t>
            </a:r>
            <a:endParaRPr lang="en-US" dirty="0">
              <a:solidFill>
                <a:schemeClr val="folHlink"/>
              </a:solidFill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>
                <a:solidFill>
                  <a:schemeClr val="folHlink"/>
                </a:solidFill>
              </a:rPr>
              <a:t>An organ completes a series of tasks</a:t>
            </a:r>
          </a:p>
          <a:p>
            <a:r>
              <a:rPr lang="en-US" smtClean="0">
                <a:solidFill>
                  <a:schemeClr val="folHlink"/>
                </a:solidFill>
              </a:rPr>
              <a:t>Groups of organs that work together to perform a specific function are called </a:t>
            </a:r>
            <a:r>
              <a:rPr lang="en-US" b="1" u="sng" smtClean="0">
                <a:solidFill>
                  <a:schemeClr val="folHlink"/>
                </a:solidFill>
              </a:rPr>
              <a:t>organ systems.</a:t>
            </a:r>
          </a:p>
          <a:p>
            <a:r>
              <a:rPr lang="en-US" smtClean="0">
                <a:solidFill>
                  <a:schemeClr val="folHlink"/>
                </a:solidFill>
              </a:rPr>
              <a:t>Ex: Digestive system, endocrine system…</a:t>
            </a:r>
          </a:p>
          <a:p>
            <a:r>
              <a:rPr lang="en-US" smtClean="0">
                <a:solidFill>
                  <a:schemeClr val="folHlink"/>
                </a:solidFill>
              </a:rPr>
              <a:t>This division of labor makes multicellular life possible…nerve cells couldn’t function without pancreatic cells!</a:t>
            </a:r>
            <a:endParaRPr lang="en-US">
              <a:solidFill>
                <a:schemeClr val="folHlink"/>
              </a:solidFill>
            </a:endParaRPr>
          </a:p>
        </p:txBody>
      </p:sp>
    </p:spTree>
  </p:cSld>
  <p:clrMapOvr>
    <a:masterClrMapping/>
  </p:clrMapOvr>
  <p:transition>
    <p:sndAc>
      <p:stSnd>
        <p:snd r:embed="rId2" name="click.wav"/>
      </p:stSnd>
    </p:sndAc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folHlink"/>
                </a:solidFill>
              </a:rPr>
              <a:t>Examples</a:t>
            </a:r>
            <a:endParaRPr lang="en-US" dirty="0">
              <a:solidFill>
                <a:schemeClr val="folHlink"/>
              </a:solidFill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folHlink"/>
                </a:solidFill>
              </a:rPr>
              <a:t>Cell – blood, nerve, skin</a:t>
            </a:r>
          </a:p>
          <a:p>
            <a:r>
              <a:rPr lang="en-US" dirty="0" smtClean="0">
                <a:solidFill>
                  <a:schemeClr val="folHlink"/>
                </a:solidFill>
              </a:rPr>
              <a:t>Tissue – connective, nervous, muscle</a:t>
            </a:r>
            <a:endParaRPr lang="en-US" b="1" u="sng" dirty="0" smtClean="0">
              <a:solidFill>
                <a:schemeClr val="folHlink"/>
              </a:solidFill>
            </a:endParaRPr>
          </a:p>
          <a:p>
            <a:r>
              <a:rPr lang="en-US" dirty="0" smtClean="0">
                <a:solidFill>
                  <a:schemeClr val="folHlink"/>
                </a:solidFill>
              </a:rPr>
              <a:t>Organ – liver, kidney, heart, lung</a:t>
            </a:r>
          </a:p>
          <a:p>
            <a:r>
              <a:rPr lang="en-US" dirty="0" smtClean="0">
                <a:solidFill>
                  <a:schemeClr val="folHlink"/>
                </a:solidFill>
              </a:rPr>
              <a:t>Organ system – </a:t>
            </a:r>
            <a:r>
              <a:rPr lang="en-US" dirty="0" err="1" smtClean="0">
                <a:solidFill>
                  <a:schemeClr val="folHlink"/>
                </a:solidFill>
              </a:rPr>
              <a:t>skelatal</a:t>
            </a:r>
            <a:r>
              <a:rPr lang="en-US" dirty="0" smtClean="0">
                <a:solidFill>
                  <a:schemeClr val="folHlink"/>
                </a:solidFill>
              </a:rPr>
              <a:t>, muscular, respiratory, digestive</a:t>
            </a:r>
            <a:endParaRPr lang="en-US" dirty="0">
              <a:solidFill>
                <a:schemeClr val="folHlink"/>
              </a:solidFill>
            </a:endParaRPr>
          </a:p>
        </p:txBody>
      </p:sp>
    </p:spTree>
  </p:cSld>
  <p:clrMapOvr>
    <a:masterClrMapping/>
  </p:clrMapOvr>
  <p:transition>
    <p:sndAc>
      <p:stSnd>
        <p:snd r:embed="rId2" name="click.wav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3" name="Picture 9" descr="rad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10400" y="381000"/>
            <a:ext cx="2133600" cy="1849438"/>
          </a:xfrm>
          <a:prstGeom prst="rect">
            <a:avLst/>
          </a:prstGeom>
          <a:noFill/>
        </p:spPr>
      </p:pic>
      <p:pic>
        <p:nvPicPr>
          <p:cNvPr id="6149" name="Picture 5" descr="image00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2047875" cy="1447800"/>
          </a:xfrm>
          <a:prstGeom prst="rect">
            <a:avLst/>
          </a:prstGeom>
          <a:noFill/>
        </p:spPr>
      </p:pic>
      <p:pic>
        <p:nvPicPr>
          <p:cNvPr id="6151" name="Picture 7" descr="Saccharomyces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34000" y="3886200"/>
            <a:ext cx="3581400" cy="2743200"/>
          </a:xfrm>
          <a:prstGeom prst="rect">
            <a:avLst/>
          </a:prstGeom>
          <a:noFill/>
        </p:spPr>
      </p:pic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chemeClr val="folHlink"/>
                </a:solidFill>
              </a:rPr>
              <a:t>Unicellular Organisms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752600"/>
            <a:ext cx="8229600" cy="4525963"/>
          </a:xfrm>
        </p:spPr>
        <p:txBody>
          <a:bodyPr/>
          <a:lstStyle/>
          <a:p>
            <a:r>
              <a:rPr lang="en-US" b="1">
                <a:solidFill>
                  <a:schemeClr val="folHlink"/>
                </a:solidFill>
              </a:rPr>
              <a:t>All living things are made up of cells…</a:t>
            </a:r>
          </a:p>
          <a:p>
            <a:r>
              <a:rPr lang="en-US" b="1">
                <a:solidFill>
                  <a:schemeClr val="folHlink"/>
                </a:solidFill>
              </a:rPr>
              <a:t>Sometimes, a single cell IS the organism!!</a:t>
            </a:r>
          </a:p>
          <a:p>
            <a:r>
              <a:rPr lang="en-US">
                <a:solidFill>
                  <a:schemeClr val="folHlink"/>
                </a:solidFill>
              </a:rPr>
              <a:t>Unicellular organisms:</a:t>
            </a:r>
          </a:p>
          <a:p>
            <a:pPr lvl="1"/>
            <a:r>
              <a:rPr lang="en-US">
                <a:solidFill>
                  <a:schemeClr val="folHlink"/>
                </a:solidFill>
              </a:rPr>
              <a:t>Grow</a:t>
            </a:r>
          </a:p>
          <a:p>
            <a:pPr lvl="1"/>
            <a:r>
              <a:rPr lang="en-US">
                <a:solidFill>
                  <a:schemeClr val="folHlink"/>
                </a:solidFill>
              </a:rPr>
              <a:t>Respond to their environment</a:t>
            </a:r>
          </a:p>
          <a:p>
            <a:pPr lvl="1"/>
            <a:r>
              <a:rPr lang="en-US">
                <a:solidFill>
                  <a:schemeClr val="folHlink"/>
                </a:solidFill>
              </a:rPr>
              <a:t>Transform energy</a:t>
            </a:r>
          </a:p>
          <a:p>
            <a:pPr lvl="1"/>
            <a:r>
              <a:rPr lang="en-US">
                <a:solidFill>
                  <a:schemeClr val="folHlink"/>
                </a:solidFill>
              </a:rPr>
              <a:t>Reproduce</a:t>
            </a:r>
          </a:p>
          <a:p>
            <a:r>
              <a:rPr lang="en-US">
                <a:solidFill>
                  <a:schemeClr val="folHlink"/>
                </a:solidFill>
              </a:rPr>
              <a:t>According to numbers, they dominate Earth!</a:t>
            </a:r>
          </a:p>
          <a:p>
            <a:pPr lvl="1"/>
            <a:endParaRPr lang="en-US">
              <a:solidFill>
                <a:schemeClr val="folHlink"/>
              </a:solidFill>
            </a:endParaRPr>
          </a:p>
        </p:txBody>
      </p:sp>
    </p:spTree>
  </p:cSld>
  <p:clrMapOvr>
    <a:masterClrMapping/>
  </p:clrMapOvr>
  <p:transition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3" name="Picture 5" descr="ABSKIN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76800" y="3276600"/>
            <a:ext cx="4038600" cy="3006725"/>
          </a:xfrm>
          <a:prstGeom prst="rect">
            <a:avLst/>
          </a:prstGeom>
          <a:noFill/>
        </p:spPr>
      </p:pic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chemeClr val="folHlink"/>
                </a:solidFill>
              </a:rPr>
              <a:t>Multicellular Organisms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334000"/>
          </a:xfrm>
        </p:spPr>
        <p:txBody>
          <a:bodyPr/>
          <a:lstStyle/>
          <a:p>
            <a:r>
              <a:rPr lang="en-US">
                <a:solidFill>
                  <a:schemeClr val="folHlink"/>
                </a:solidFill>
              </a:rPr>
              <a:t>Made up of many cells</a:t>
            </a:r>
          </a:p>
          <a:p>
            <a:r>
              <a:rPr lang="en-US">
                <a:solidFill>
                  <a:schemeClr val="folHlink"/>
                </a:solidFill>
              </a:rPr>
              <a:t>All multicellular organisms depend on communication and cooperation among </a:t>
            </a:r>
            <a:r>
              <a:rPr lang="en-US" b="1" u="sng">
                <a:solidFill>
                  <a:schemeClr val="folHlink"/>
                </a:solidFill>
              </a:rPr>
              <a:t>specialized</a:t>
            </a:r>
            <a:r>
              <a:rPr lang="en-US">
                <a:solidFill>
                  <a:schemeClr val="folHlink"/>
                </a:solidFill>
              </a:rPr>
              <a:t> cells.</a:t>
            </a:r>
          </a:p>
          <a:p>
            <a:r>
              <a:rPr lang="en-US">
                <a:solidFill>
                  <a:schemeClr val="folHlink"/>
                </a:solidFill>
              </a:rPr>
              <a:t>Cells throughout an </a:t>
            </a:r>
          </a:p>
          <a:p>
            <a:pPr>
              <a:buFontTx/>
              <a:buNone/>
            </a:pPr>
            <a:r>
              <a:rPr lang="en-US">
                <a:solidFill>
                  <a:schemeClr val="folHlink"/>
                </a:solidFill>
              </a:rPr>
              <a:t>organism can develop </a:t>
            </a:r>
          </a:p>
          <a:p>
            <a:pPr>
              <a:buFontTx/>
              <a:buNone/>
            </a:pPr>
            <a:r>
              <a:rPr lang="en-US">
                <a:solidFill>
                  <a:schemeClr val="folHlink"/>
                </a:solidFill>
              </a:rPr>
              <a:t>in different ways to </a:t>
            </a:r>
          </a:p>
          <a:p>
            <a:pPr>
              <a:buFontTx/>
              <a:buNone/>
            </a:pPr>
            <a:r>
              <a:rPr lang="en-US">
                <a:solidFill>
                  <a:schemeClr val="folHlink"/>
                </a:solidFill>
              </a:rPr>
              <a:t>perform different tasks. </a:t>
            </a:r>
          </a:p>
          <a:p>
            <a:pPr>
              <a:buFontTx/>
              <a:buNone/>
            </a:pPr>
            <a:r>
              <a:rPr lang="en-US">
                <a:solidFill>
                  <a:schemeClr val="folHlink"/>
                </a:solidFill>
              </a:rPr>
              <a:t>(=</a:t>
            </a:r>
            <a:r>
              <a:rPr lang="en-US" b="1" u="sng">
                <a:solidFill>
                  <a:schemeClr val="folHlink"/>
                </a:solidFill>
              </a:rPr>
              <a:t>cell specialization</a:t>
            </a:r>
            <a:r>
              <a:rPr lang="en-US">
                <a:solidFill>
                  <a:schemeClr val="folHlink"/>
                </a:solidFill>
              </a:rPr>
              <a:t>)</a:t>
            </a:r>
          </a:p>
          <a:p>
            <a:endParaRPr lang="en-US">
              <a:solidFill>
                <a:schemeClr val="folHlink"/>
              </a:solidFill>
            </a:endParaRPr>
          </a:p>
        </p:txBody>
      </p:sp>
    </p:spTree>
  </p:cSld>
  <p:clrMapOvr>
    <a:masterClrMapping/>
  </p:clrMapOvr>
  <p:transition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7" name="Picture 5" descr="ARedbloodcells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381000"/>
            <a:ext cx="3305175" cy="2457450"/>
          </a:xfrm>
          <a:prstGeom prst="rect">
            <a:avLst/>
          </a:prstGeom>
          <a:noFill/>
        </p:spPr>
      </p:pic>
      <p:pic>
        <p:nvPicPr>
          <p:cNvPr id="8199" name="Picture 7" descr="mammaliansmoothmuscle40xlarg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038600" y="228600"/>
            <a:ext cx="4838700" cy="3505200"/>
          </a:xfrm>
          <a:prstGeom prst="rect">
            <a:avLst/>
          </a:prstGeom>
          <a:noFill/>
        </p:spPr>
      </p:pic>
      <p:pic>
        <p:nvPicPr>
          <p:cNvPr id="8203" name="Picture 11" descr="mstoma7xo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90600" y="3124200"/>
            <a:ext cx="2566988" cy="3200400"/>
          </a:xfrm>
          <a:prstGeom prst="rect">
            <a:avLst/>
          </a:prstGeom>
          <a:noFill/>
        </p:spPr>
      </p:pic>
      <p:pic>
        <p:nvPicPr>
          <p:cNvPr id="8205" name="Picture 13" descr="p-fungi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029200" y="3352800"/>
            <a:ext cx="3409950" cy="3238500"/>
          </a:xfrm>
          <a:prstGeom prst="rect">
            <a:avLst/>
          </a:prstGeom>
          <a:noFill/>
        </p:spPr>
      </p:pic>
    </p:spTree>
  </p:cSld>
  <p:clrMapOvr>
    <a:masterClrMapping/>
  </p:clrMapOvr>
  <p:transition>
    <p:sndAc>
      <p:stSnd>
        <p:snd r:embed="rId2" name="click.wav"/>
      </p:stSnd>
    </p:sndAc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chemeClr val="folHlink"/>
                </a:solidFill>
              </a:rPr>
              <a:t>Specialized Animal Cells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600">
                <a:solidFill>
                  <a:schemeClr val="folHlink"/>
                </a:solidFill>
              </a:rPr>
              <a:t>Animal cells are specialized in many ways</a:t>
            </a:r>
            <a:r>
              <a:rPr lang="en-US">
                <a:solidFill>
                  <a:schemeClr val="folHlink"/>
                </a:solidFill>
              </a:rPr>
              <a:t>:</a:t>
            </a:r>
          </a:p>
          <a:p>
            <a:pPr lvl="1"/>
            <a:r>
              <a:rPr lang="en-US" sz="3200">
                <a:solidFill>
                  <a:schemeClr val="folHlink"/>
                </a:solidFill>
              </a:rPr>
              <a:t>RBCs are specialized to transport oxygen</a:t>
            </a:r>
          </a:p>
          <a:p>
            <a:pPr lvl="1"/>
            <a:r>
              <a:rPr lang="en-US" sz="3200">
                <a:solidFill>
                  <a:schemeClr val="folHlink"/>
                </a:solidFill>
              </a:rPr>
              <a:t>Cells that produce proteins are found in the pancreas (need lots of enzymes there!)</a:t>
            </a:r>
          </a:p>
          <a:p>
            <a:pPr lvl="1"/>
            <a:r>
              <a:rPr lang="en-US" sz="3200">
                <a:solidFill>
                  <a:schemeClr val="folHlink"/>
                </a:solidFill>
              </a:rPr>
              <a:t>Humans can move because muscle cells are specialized…these cells have overly developed cytoskeletons!</a:t>
            </a:r>
          </a:p>
        </p:txBody>
      </p:sp>
    </p:spTree>
  </p:cSld>
  <p:clrMapOvr>
    <a:masterClrMapping/>
  </p:clrMapOvr>
  <p:transition>
    <p:sndAc>
      <p:stSnd>
        <p:snd r:embed="rId2" name="click.wav"/>
      </p:stSnd>
    </p:sndAc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chemeClr val="folHlink"/>
                </a:solidFill>
              </a:rPr>
              <a:t>Specialized Plant Cells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chemeClr val="folHlink"/>
                </a:solidFill>
              </a:rPr>
              <a:t>Plants also have many specialized cells.</a:t>
            </a:r>
          </a:p>
          <a:p>
            <a:r>
              <a:rPr lang="en-US">
                <a:solidFill>
                  <a:schemeClr val="folHlink"/>
                </a:solidFill>
              </a:rPr>
              <a:t>Tiny openings called stomata on the underside of leaves are part of guard cells that regulate gas exchange</a:t>
            </a:r>
          </a:p>
          <a:p>
            <a:pPr>
              <a:buFontTx/>
              <a:buNone/>
            </a:pPr>
            <a:endParaRPr lang="en-US">
              <a:solidFill>
                <a:schemeClr val="folHlink"/>
              </a:solidFill>
            </a:endParaRPr>
          </a:p>
        </p:txBody>
      </p:sp>
      <p:pic>
        <p:nvPicPr>
          <p:cNvPr id="10245" name="Picture 5" descr="stom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3810000"/>
            <a:ext cx="1590675" cy="1514475"/>
          </a:xfrm>
          <a:prstGeom prst="rect">
            <a:avLst/>
          </a:prstGeom>
          <a:noFill/>
        </p:spPr>
      </p:pic>
      <p:pic>
        <p:nvPicPr>
          <p:cNvPr id="10247" name="Picture 7" descr="em8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62600" y="3200400"/>
            <a:ext cx="3048000" cy="2286000"/>
          </a:xfrm>
          <a:prstGeom prst="rect">
            <a:avLst/>
          </a:prstGeom>
          <a:noFill/>
        </p:spPr>
      </p:pic>
      <p:pic>
        <p:nvPicPr>
          <p:cNvPr id="10249" name="Picture 9" descr="stomata_18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95600" y="3886200"/>
            <a:ext cx="1714500" cy="2352675"/>
          </a:xfrm>
          <a:prstGeom prst="rect">
            <a:avLst/>
          </a:prstGeom>
          <a:noFill/>
        </p:spPr>
      </p:pic>
    </p:spTree>
  </p:cSld>
  <p:clrMapOvr>
    <a:masterClrMapping/>
  </p:clrMapOvr>
  <p:transition>
    <p:sndAc>
      <p:stSnd>
        <p:snd r:embed="rId2" name="click.wav"/>
      </p:stSnd>
    </p:sndAc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solidFill>
                  <a:schemeClr val="folHlink"/>
                </a:solidFill>
              </a:rPr>
              <a:t>Levels of Organization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endParaRPr lang="en-US" sz="5400">
              <a:solidFill>
                <a:schemeClr val="folHlink"/>
              </a:solidFill>
            </a:endParaRPr>
          </a:p>
          <a:p>
            <a:pPr algn="ctr">
              <a:buFontTx/>
              <a:buNone/>
            </a:pPr>
            <a:r>
              <a:rPr lang="en-US" sz="5400" b="1">
                <a:solidFill>
                  <a:schemeClr val="folHlink"/>
                </a:solidFill>
              </a:rPr>
              <a:t>CELLS </a:t>
            </a:r>
            <a:r>
              <a:rPr lang="en-US" sz="5400" b="1">
                <a:solidFill>
                  <a:schemeClr val="folHlink"/>
                </a:solidFill>
                <a:sym typeface="Wingdings" pitchFamily="2" charset="2"/>
              </a:rPr>
              <a:t> TISSUES  ORGANS  </a:t>
            </a:r>
          </a:p>
          <a:p>
            <a:pPr algn="ctr">
              <a:buFontTx/>
              <a:buNone/>
            </a:pPr>
            <a:r>
              <a:rPr lang="en-US" sz="5400" b="1">
                <a:solidFill>
                  <a:schemeClr val="folHlink"/>
                </a:solidFill>
                <a:sym typeface="Wingdings" pitchFamily="2" charset="2"/>
              </a:rPr>
              <a:t>ORGAN SYSTEMS</a:t>
            </a:r>
            <a:endParaRPr lang="en-US" sz="5400" b="1">
              <a:solidFill>
                <a:schemeClr val="folHlink"/>
              </a:solidFill>
            </a:endParaRPr>
          </a:p>
        </p:txBody>
      </p:sp>
    </p:spTree>
  </p:cSld>
  <p:clrMapOvr>
    <a:masterClrMapping/>
  </p:clrMapOvr>
  <p:transition>
    <p:sndAc>
      <p:stSnd>
        <p:snd r:embed="rId2" name="click.wav"/>
      </p:stSnd>
    </p:sndAc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folHlink"/>
                </a:solidFill>
              </a:rPr>
              <a:t>Tissues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chemeClr val="folHlink"/>
                </a:solidFill>
              </a:rPr>
              <a:t>Similar cells are grouped into tissues.</a:t>
            </a:r>
          </a:p>
          <a:p>
            <a:r>
              <a:rPr lang="en-US">
                <a:solidFill>
                  <a:schemeClr val="folHlink"/>
                </a:solidFill>
              </a:rPr>
              <a:t>These cells perform similar functions</a:t>
            </a:r>
          </a:p>
          <a:p>
            <a:r>
              <a:rPr lang="en-US">
                <a:solidFill>
                  <a:schemeClr val="folHlink"/>
                </a:solidFill>
              </a:rPr>
              <a:t>Most animals have four main types</a:t>
            </a:r>
          </a:p>
          <a:p>
            <a:pPr lvl="1"/>
            <a:r>
              <a:rPr lang="en-US">
                <a:solidFill>
                  <a:schemeClr val="folHlink"/>
                </a:solidFill>
              </a:rPr>
              <a:t>Muscle</a:t>
            </a:r>
          </a:p>
          <a:p>
            <a:pPr lvl="1"/>
            <a:r>
              <a:rPr lang="en-US">
                <a:solidFill>
                  <a:schemeClr val="folHlink"/>
                </a:solidFill>
              </a:rPr>
              <a:t>Epithelial</a:t>
            </a:r>
          </a:p>
          <a:p>
            <a:pPr lvl="1"/>
            <a:r>
              <a:rPr lang="en-US">
                <a:solidFill>
                  <a:schemeClr val="folHlink"/>
                </a:solidFill>
              </a:rPr>
              <a:t>Nervous</a:t>
            </a:r>
          </a:p>
          <a:p>
            <a:pPr lvl="1"/>
            <a:r>
              <a:rPr lang="en-US">
                <a:solidFill>
                  <a:schemeClr val="folHlink"/>
                </a:solidFill>
              </a:rPr>
              <a:t>connective</a:t>
            </a:r>
          </a:p>
        </p:txBody>
      </p:sp>
    </p:spTree>
  </p:cSld>
  <p:clrMapOvr>
    <a:masterClrMapping/>
  </p:clrMapOvr>
  <p:transition>
    <p:sndAc>
      <p:stSnd>
        <p:snd r:embed="rId2" name="click.wav"/>
      </p:stSnd>
    </p:sndAc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folHlink"/>
                </a:solidFill>
              </a:rPr>
              <a:t>Organs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solidFill>
                  <a:schemeClr val="folHlink"/>
                </a:solidFill>
              </a:rPr>
              <a:t>Some of the things we (and other organisms) do are too complicated for one type of tissue…so several types of tissues get together to work together as an organ.</a:t>
            </a:r>
          </a:p>
          <a:p>
            <a:r>
              <a:rPr lang="en-US">
                <a:solidFill>
                  <a:schemeClr val="folHlink"/>
                </a:solidFill>
              </a:rPr>
              <a:t>Ex: Each muscle in your body is an organ</a:t>
            </a:r>
          </a:p>
          <a:p>
            <a:r>
              <a:rPr lang="en-US">
                <a:solidFill>
                  <a:schemeClr val="folHlink"/>
                </a:solidFill>
              </a:rPr>
              <a:t>Each muscle includes muscle tissue, nervous tissue, and connective tissue. </a:t>
            </a:r>
          </a:p>
          <a:p>
            <a:r>
              <a:rPr lang="en-US">
                <a:solidFill>
                  <a:schemeClr val="folHlink"/>
                </a:solidFill>
              </a:rPr>
              <a:t>Each type of tissue helps the organ function!</a:t>
            </a:r>
          </a:p>
        </p:txBody>
      </p:sp>
    </p:spTree>
  </p:cSld>
  <p:clrMapOvr>
    <a:masterClrMapping/>
  </p:clrMapOvr>
  <p:transition>
    <p:sndAc>
      <p:stSnd>
        <p:snd r:embed="rId2" name="click.wav"/>
      </p:stSnd>
    </p:sndAc>
  </p:transition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Tempus Sans ITC"/>
        <a:ea typeface=""/>
        <a:cs typeface=""/>
      </a:majorFont>
      <a:minorFont>
        <a:latin typeface="Tempus Sans IT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</TotalTime>
  <Words>350</Words>
  <Application>Microsoft Macintosh PowerPoint</Application>
  <PresentationFormat>On-screen Show (4:3)</PresentationFormat>
  <Paragraphs>53</Paragraphs>
  <Slides>11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Default Design</vt:lpstr>
      <vt:lpstr>Cell Specialization: The Diversity of Cellular Life</vt:lpstr>
      <vt:lpstr>Unicellular Organisms</vt:lpstr>
      <vt:lpstr>Multicellular Organisms</vt:lpstr>
      <vt:lpstr>Slide 4</vt:lpstr>
      <vt:lpstr>Specialized Animal Cells</vt:lpstr>
      <vt:lpstr>Specialized Plant Cells</vt:lpstr>
      <vt:lpstr>Levels of Organization</vt:lpstr>
      <vt:lpstr>Tissues</vt:lpstr>
      <vt:lpstr>Organs</vt:lpstr>
      <vt:lpstr>Organ Systems</vt:lpstr>
      <vt:lpstr>Examples</vt:lpstr>
    </vt:vector>
  </TitlesOfParts>
  <Company>Barrington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Cell Specialization: The Diversity of Cellular Life</dc:title>
  <dc:creator>End User</dc:creator>
  <cp:lastModifiedBy>East Detroit Public Schools</cp:lastModifiedBy>
  <cp:revision>8</cp:revision>
  <dcterms:created xsi:type="dcterms:W3CDTF">2014-02-05T11:52:09Z</dcterms:created>
  <dcterms:modified xsi:type="dcterms:W3CDTF">2014-02-05T11:52:31Z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PSDescription">
    <vt:lpwstr/>
  </property>
  <property fmtid="{D5CDD505-2E9C-101B-9397-08002B2CF9AE}" pid="3" name="Owner">
    <vt:lpwstr/>
  </property>
  <property fmtid="{D5CDD505-2E9C-101B-9397-08002B2CF9AE}" pid="4" name="Status">
    <vt:lpwstr/>
  </property>
</Properties>
</file>