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28920"/>
    <a:srgbClr val="FF00FF"/>
    <a:srgbClr val="FF3300"/>
    <a:srgbClr val="00CC66"/>
    <a:srgbClr val="FF9933"/>
    <a:srgbClr val="FF33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04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45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BC2BAB-8B0E-49F1-B740-A2491754F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B402-4518-4741-B883-E13347CE4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D851A-ACF8-4F7E-B1F2-9FC498BF9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457D-326F-4B78-96F1-8BC9E349D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7189F-7C7C-4955-A3C7-8CB959D55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3D130-A26D-4F2B-AEBD-71B87B27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7855E-2737-4EA7-945A-2BF6BEF2D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8365F-3152-45E7-B6E5-384AAF733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1E453-6BB4-4AB6-92DF-B4B9EA1E6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A099-DA7D-4876-B46F-C43307430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CCA49-20B5-4DD8-84BF-B0E99F212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42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94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94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94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BE47BA-A6F1-4A65-A397-76D406A1A7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1905000" y="2362200"/>
            <a:ext cx="5334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Baby Kruffy"/>
              </a:rPr>
              <a:t>Air Pollution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64008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Particulate Matter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particles of different sizes and structures that are released into the atmosphere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present in many sources including fossil fuels, dust, smoke, fog, etc.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can build up in respiratory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aggravates heart and lung disease; increases risk of respiratory infection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</p:txBody>
      </p:sp>
      <p:pic>
        <p:nvPicPr>
          <p:cNvPr id="74759" name="Picture 7" descr="kzhdscui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"/>
            <a:ext cx="2057400" cy="2743200"/>
          </a:xfrm>
          <a:prstGeom prst="rect">
            <a:avLst/>
          </a:prstGeom>
          <a:noFill/>
        </p:spPr>
      </p:pic>
      <p:pic>
        <p:nvPicPr>
          <p:cNvPr id="74760" name="Picture 8" descr="2fktfabk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9750">
            <a:off x="6400800" y="3429000"/>
            <a:ext cx="2057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47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04800" y="0"/>
            <a:ext cx="7315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Ground Level Ozone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at upper level, ozone shields Earth from sun’s harmful UV rays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at ground level, ozone is harmful pollutants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formed from car, power and chemical plant exhaust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irritate respiratory system and asthma; reduces lung function by inflaming and damaging lining of lungs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urlz MT" pitchFamily="82" charset="0"/>
            </a:endParaRPr>
          </a:p>
        </p:txBody>
      </p:sp>
      <p:pic>
        <p:nvPicPr>
          <p:cNvPr id="75781" name="Picture 5" descr="soh_lbzo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0391" y="470733"/>
            <a:ext cx="2111375" cy="310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7620000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latin typeface="Baby Kruffy"/>
              </a:rPr>
              <a:t>These 5 together form.....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1371600" y="1371600"/>
            <a:ext cx="6477000" cy="3581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SMOG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778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 descr="3vplrwbu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98910">
            <a:off x="5056188" y="4267200"/>
            <a:ext cx="4087812" cy="2286000"/>
          </a:xfrm>
          <a:prstGeom prst="rect">
            <a:avLst/>
          </a:prstGeom>
          <a:noFill/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0"/>
            <a:ext cx="7315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Combination of gases with water vapor and dust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Combination of words smoke and fog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Forms when heat and sunlight react gases (photochemical smog)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Occurs often with heavy traffic, high temperatures, and calm winds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 rot="572660">
            <a:off x="1300163" y="2057400"/>
            <a:ext cx="5700712" cy="1854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Baby Kruffy"/>
              </a:rPr>
              <a:t>Its effects.....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70104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1</a:t>
            </a:r>
            <a:r>
              <a:rPr lang="en-US" sz="3200" baseline="30000" dirty="0">
                <a:latin typeface="+mj-lt"/>
              </a:rPr>
              <a:t>st</a:t>
            </a:r>
            <a:r>
              <a:rPr lang="en-US" sz="3200" dirty="0">
                <a:latin typeface="+mj-lt"/>
              </a:rPr>
              <a:t> smog related deaths were in London in 1873; death toll 500 people; can you imagine how much worse the atmosphere is now?!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Limits visibility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Decreases UV radiation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Yellow/black color over cities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Causes respiratory problems and bronchial related deaths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</p:txBody>
      </p:sp>
      <p:pic>
        <p:nvPicPr>
          <p:cNvPr id="80901" name="Picture 5" descr="dkylhzzw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05000"/>
            <a:ext cx="3352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1066800" y="2640013"/>
            <a:ext cx="7086600" cy="1576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aby Kruffy"/>
              </a:rPr>
              <a:t>The other problems.....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24525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Baby Kruffy"/>
              </a:rPr>
              <a:t>The Greenhouse Effect</a:t>
            </a:r>
          </a:p>
        </p:txBody>
      </p:sp>
      <p:pic>
        <p:nvPicPr>
          <p:cNvPr id="82950" name="Picture 6" descr="uey3tszp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6096000" cy="454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8" name="Picture 10" descr="00ynv_zl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4672013" cy="5715000"/>
          </a:xfrm>
          <a:prstGeom prst="rect">
            <a:avLst/>
          </a:prstGeom>
          <a:noFill/>
        </p:spPr>
      </p:pic>
      <p:pic>
        <p:nvPicPr>
          <p:cNvPr id="83977" name="Picture 9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19200"/>
            <a:ext cx="2249488" cy="2709863"/>
          </a:xfrm>
          <a:prstGeom prst="rect">
            <a:avLst/>
          </a:prstGeom>
          <a:noFill/>
        </p:spPr>
      </p:pic>
      <p:pic>
        <p:nvPicPr>
          <p:cNvPr id="83976" name="Picture 8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90149">
            <a:off x="2819400" y="1676400"/>
            <a:ext cx="2249488" cy="2709863"/>
          </a:xfrm>
          <a:prstGeom prst="rect">
            <a:avLst/>
          </a:prstGeom>
          <a:noFill/>
        </p:spPr>
      </p:pic>
      <p:pic>
        <p:nvPicPr>
          <p:cNvPr id="83975" name="Picture 7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46866">
            <a:off x="914400" y="2057400"/>
            <a:ext cx="2249488" cy="2709863"/>
          </a:xfrm>
          <a:prstGeom prst="rect">
            <a:avLst/>
          </a:prstGeom>
          <a:noFill/>
        </p:spPr>
      </p:pic>
      <p:pic>
        <p:nvPicPr>
          <p:cNvPr id="83974" name="Picture 6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725121">
            <a:off x="4724400" y="1905000"/>
            <a:ext cx="2249488" cy="2709863"/>
          </a:xfrm>
          <a:prstGeom prst="rect">
            <a:avLst/>
          </a:prstGeom>
          <a:noFill/>
        </p:spPr>
      </p:pic>
      <p:pic>
        <p:nvPicPr>
          <p:cNvPr id="83973" name="Picture 5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54146">
            <a:off x="5867400" y="1447800"/>
            <a:ext cx="2249488" cy="2709863"/>
          </a:xfrm>
          <a:prstGeom prst="rect">
            <a:avLst/>
          </a:prstGeom>
          <a:noFill/>
        </p:spPr>
      </p:pic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1524000" y="2438400"/>
            <a:ext cx="6248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Baby Kruffy"/>
              </a:rPr>
              <a:t>Global Warming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800">
              <a:latin typeface="Baby Kruffy" pitchFamily="2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Any visible or invisible particle or gas found in the air that is not part of the original, normal composition.</a:t>
            </a:r>
          </a:p>
          <a:p>
            <a:pPr>
              <a:spcBef>
                <a:spcPct val="50000"/>
              </a:spcBef>
            </a:pPr>
            <a:endParaRPr lang="en-US" sz="3200" dirty="0">
              <a:latin typeface="Curlz MT" pitchFamily="82" charset="0"/>
            </a:endParaRPr>
          </a:p>
        </p:txBody>
      </p:sp>
      <p:pic>
        <p:nvPicPr>
          <p:cNvPr id="64518" name="Picture 6" descr="pfymuwq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14600"/>
            <a:ext cx="4672013" cy="397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66579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Baby Kruffy"/>
              </a:rPr>
              <a:t>Thinning of Upper OZone Layer</a:t>
            </a:r>
          </a:p>
        </p:txBody>
      </p:sp>
      <p:pic>
        <p:nvPicPr>
          <p:cNvPr id="84999" name="Picture 7" descr="w__4ze1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6073775" cy="565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562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aby Kruffy"/>
              </a:rPr>
              <a:t>Acid Rain</a:t>
            </a:r>
          </a:p>
        </p:txBody>
      </p:sp>
      <p:pic>
        <p:nvPicPr>
          <p:cNvPr id="86021" name="Picture 5" descr="reft2u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0428">
            <a:off x="6553200" y="609600"/>
            <a:ext cx="2209800" cy="2390775"/>
          </a:xfrm>
          <a:prstGeom prst="rect">
            <a:avLst/>
          </a:prstGeom>
          <a:noFill/>
        </p:spPr>
      </p:pic>
      <p:pic>
        <p:nvPicPr>
          <p:cNvPr id="86022" name="Picture 6" descr="4h_dgmjj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4876800" cy="398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gu_fzlu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2713">
            <a:off x="4648200" y="3810000"/>
            <a:ext cx="3352800" cy="2590800"/>
          </a:xfrm>
          <a:prstGeom prst="rect">
            <a:avLst/>
          </a:prstGeom>
          <a:noFill/>
        </p:spPr>
      </p:pic>
      <p:pic>
        <p:nvPicPr>
          <p:cNvPr id="87048" name="Picture 8" descr="seiwpbjr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46777">
            <a:off x="0" y="0"/>
            <a:ext cx="2735263" cy="3468688"/>
          </a:xfrm>
          <a:prstGeom prst="rect">
            <a:avLst/>
          </a:prstGeom>
          <a:noFill/>
        </p:spPr>
      </p:pic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1219200" y="2743200"/>
            <a:ext cx="7467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Baby Kruffy"/>
              </a:rPr>
              <a:t>Indoor Air Pollution</a:t>
            </a:r>
          </a:p>
        </p:txBody>
      </p:sp>
      <p:pic>
        <p:nvPicPr>
          <p:cNvPr id="87050" name="Picture 10" descr="r2pmfqbh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71502">
            <a:off x="5867400" y="381000"/>
            <a:ext cx="2992438" cy="2290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1447800" y="304800"/>
            <a:ext cx="6248400" cy="2057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50000">
                      <a:srgbClr val="66FF33">
                        <a:gamma/>
                        <a:shade val="46275"/>
                        <a:invGamma/>
                      </a:srgbClr>
                    </a:gs>
                    <a:gs pos="100000">
                      <a:srgbClr val="66FF33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We only have one world.....</a:t>
            </a:r>
          </a:p>
          <a:p>
            <a:pPr algn="ctr"/>
            <a:r>
              <a:rPr lang="en-US" sz="3600" kern="1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50000">
                      <a:srgbClr val="66FF33">
                        <a:gamma/>
                        <a:shade val="46275"/>
                        <a:invGamma/>
                      </a:srgbClr>
                    </a:gs>
                    <a:gs pos="100000">
                      <a:srgbClr val="66FF33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Do you want it like this?</a:t>
            </a:r>
          </a:p>
        </p:txBody>
      </p:sp>
      <p:pic>
        <p:nvPicPr>
          <p:cNvPr id="91144" name="Picture 8" descr="l0bkntqj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14600"/>
            <a:ext cx="5791200" cy="3998913"/>
          </a:xfrm>
          <a:prstGeom prst="rect">
            <a:avLst/>
          </a:prstGeom>
          <a:noFill/>
        </p:spPr>
      </p:pic>
      <p:pic>
        <p:nvPicPr>
          <p:cNvPr id="91147" name="Picture 11" descr="awsvemvl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97815">
            <a:off x="533400" y="2819400"/>
            <a:ext cx="309721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6096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latin typeface="+mj-lt"/>
              </a:rPr>
              <a:t>Natural:</a:t>
            </a:r>
            <a:r>
              <a:rPr lang="en-US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forest fires, pollen, dust storm</a:t>
            </a:r>
          </a:p>
          <a:p>
            <a:pPr>
              <a:spcBef>
                <a:spcPct val="50000"/>
              </a:spcBef>
            </a:pPr>
            <a:endParaRPr lang="en-US" sz="3200" dirty="0">
              <a:latin typeface="+mj-lt"/>
            </a:endParaRPr>
          </a:p>
          <a:p>
            <a:pPr>
              <a:spcBef>
                <a:spcPct val="50000"/>
              </a:spcBef>
            </a:pPr>
            <a:endParaRPr lang="en-US" sz="32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3200" u="sng" dirty="0">
                <a:latin typeface="+mj-lt"/>
              </a:rPr>
              <a:t>Unnatural</a:t>
            </a:r>
            <a:r>
              <a:rPr lang="en-US" sz="3200" dirty="0">
                <a:latin typeface="+mj-lt"/>
              </a:rPr>
              <a:t>: man-made; coal, wood and other fuels used in cars, homes, and factories for energy</a:t>
            </a:r>
            <a:endParaRPr lang="en-US" dirty="0">
              <a:latin typeface="+mj-lt"/>
            </a:endParaRPr>
          </a:p>
        </p:txBody>
      </p:sp>
      <p:pic>
        <p:nvPicPr>
          <p:cNvPr id="65541" name="Picture 5" descr="h2qtnsu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066800"/>
            <a:ext cx="2350613" cy="2281238"/>
          </a:xfrm>
          <a:prstGeom prst="rect">
            <a:avLst/>
          </a:prstGeom>
          <a:noFill/>
        </p:spPr>
      </p:pic>
      <p:pic>
        <p:nvPicPr>
          <p:cNvPr id="65542" name="Picture 6" descr="xhjsq_im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105400"/>
            <a:ext cx="4191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-0.00555 L 0.39583 -0.00555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7315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aby Kruffy"/>
              </a:rPr>
              <a:t>How is it measured?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+mj-lt"/>
              </a:rPr>
              <a:t>AQI: Air Quality Index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Indicates whether pollutant levels in air may cause health concerns.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Ranges from 0 (least concern) to 500 (greatest concern)</a:t>
            </a:r>
          </a:p>
        </p:txBody>
      </p:sp>
      <p:pic>
        <p:nvPicPr>
          <p:cNvPr id="67599" name="Picture 15" descr="ugkqo2n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90156">
            <a:off x="5334000" y="3886200"/>
            <a:ext cx="30480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Document"/>
          <p:cNvSpPr>
            <a:spLocks noEditPoints="1" noChangeArrowheads="1"/>
          </p:cNvSpPr>
          <p:nvPr/>
        </p:nvSpPr>
        <p:spPr bwMode="auto">
          <a:xfrm rot="-427062">
            <a:off x="1524000" y="381000"/>
            <a:ext cx="5943600" cy="6172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 rot="-392588">
            <a:off x="1981200" y="609600"/>
            <a:ext cx="48006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urlz MT" pitchFamily="82" charset="0"/>
              </a:rPr>
              <a:t>5 Major Pollutants: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Curlz MT" pitchFamily="82" charset="0"/>
              </a:rPr>
              <a:t>1..) Carbon Monoxide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Curlz MT" pitchFamily="82" charset="0"/>
              </a:rPr>
              <a:t>2.) Sulfur Dioxide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Curlz MT" pitchFamily="82" charset="0"/>
              </a:rPr>
              <a:t>3.) Nitrogen Dioxide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Curlz MT" pitchFamily="82" charset="0"/>
              </a:rPr>
              <a:t>4.) Particulate Matter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Curlz MT" pitchFamily="82" charset="0"/>
              </a:rPr>
              <a:t>5.) Ground Level Ozone</a:t>
            </a:r>
          </a:p>
        </p:txBody>
      </p:sp>
      <p:pic>
        <p:nvPicPr>
          <p:cNvPr id="70666" name="Picture 10" descr="iirg_bj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47441">
            <a:off x="762000" y="0"/>
            <a:ext cx="746125" cy="1292225"/>
          </a:xfrm>
          <a:prstGeom prst="rect">
            <a:avLst/>
          </a:prstGeom>
          <a:noFill/>
        </p:spPr>
      </p:pic>
      <p:pic>
        <p:nvPicPr>
          <p:cNvPr id="70667" name="Picture 11" descr="iirg_bj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3596">
            <a:off x="7543800" y="5181600"/>
            <a:ext cx="746125" cy="129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6" name="Picture 6" descr="qr0f2az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96506">
            <a:off x="5713413" y="4056063"/>
            <a:ext cx="3057525" cy="2492375"/>
          </a:xfrm>
          <a:prstGeom prst="rect">
            <a:avLst/>
          </a:prstGeom>
          <a:noFill/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6553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Carbon Monoxide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colorless, odorless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produced when carbon does not burn in fossil fuels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present in car exhaust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deprives body of O2 causing headaches, fatigue, and impaired vision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</p:txBody>
      </p:sp>
      <p:pic>
        <p:nvPicPr>
          <p:cNvPr id="71690" name="Picture 10" descr="_s3bch2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0309">
            <a:off x="6019800" y="304800"/>
            <a:ext cx="2819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Curlz MT" pitchFamily="82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352800" y="0"/>
            <a:ext cx="56388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Sulfur Dioxide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produced when coal and fuel oil are burned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present in power plant exhaust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narrows the airway, causing wheezing and shortness of breath, especially in those with asthma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latin typeface="Curlz MT" pitchFamily="82" charset="0"/>
            </a:endParaRPr>
          </a:p>
          <a:p>
            <a:pPr algn="ctr">
              <a:spcBef>
                <a:spcPct val="50000"/>
              </a:spcBef>
            </a:pPr>
            <a:endParaRPr lang="en-US" sz="3200" b="1" u="sng" dirty="0">
              <a:latin typeface="Curlz MT" pitchFamily="82" charset="0"/>
            </a:endParaRPr>
          </a:p>
        </p:txBody>
      </p:sp>
      <p:pic>
        <p:nvPicPr>
          <p:cNvPr id="72712" name="Picture 8" descr="qqgz4ay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09"/>
            <a:ext cx="1580184" cy="4569072"/>
          </a:xfrm>
          <a:prstGeom prst="rect">
            <a:avLst/>
          </a:prstGeom>
          <a:noFill/>
        </p:spPr>
      </p:pic>
      <p:pic>
        <p:nvPicPr>
          <p:cNvPr id="72713" name="Picture 9" descr="0wmrwdnu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257800"/>
            <a:ext cx="5040313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657600" y="457200"/>
            <a:ext cx="48768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Nitrogen Dioxide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reddish, brown gas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produced when nitric oxide combines with oxygen in the atmosphere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present in car exhaust and power plants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+mj-lt"/>
              </a:rPr>
              <a:t>affects lungs and causes wheezing; increases chance of respiratory infection</a:t>
            </a:r>
          </a:p>
        </p:txBody>
      </p:sp>
      <p:pic>
        <p:nvPicPr>
          <p:cNvPr id="73733" name="Picture 5" descr="luyvxs2g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2362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737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246</TotalTime>
  <Words>422</Words>
  <Application>Microsoft Office PowerPoint</Application>
  <PresentationFormat>On-screen Show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Valdosta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Deidre Jones</dc:creator>
  <cp:lastModifiedBy>Debbie</cp:lastModifiedBy>
  <cp:revision>11</cp:revision>
  <dcterms:created xsi:type="dcterms:W3CDTF">2004-02-17T02:11:26Z</dcterms:created>
  <dcterms:modified xsi:type="dcterms:W3CDTF">2014-03-02T18:53:02Z</dcterms:modified>
</cp:coreProperties>
</file>