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</p:sldMasterIdLst>
  <p:notesMasterIdLst>
    <p:notesMasterId r:id="rId17"/>
  </p:notesMasterIdLst>
  <p:handoutMasterIdLst>
    <p:handoutMasterId r:id="rId18"/>
  </p:handoutMasterIdLst>
  <p:sldIdLst>
    <p:sldId id="256" r:id="rId3"/>
    <p:sldId id="257" r:id="rId4"/>
    <p:sldId id="266" r:id="rId5"/>
    <p:sldId id="269" r:id="rId6"/>
    <p:sldId id="259" r:id="rId7"/>
    <p:sldId id="277" r:id="rId8"/>
    <p:sldId id="278" r:id="rId9"/>
    <p:sldId id="279" r:id="rId10"/>
    <p:sldId id="280" r:id="rId11"/>
    <p:sldId id="281" r:id="rId12"/>
    <p:sldId id="284" r:id="rId13"/>
    <p:sldId id="285" r:id="rId14"/>
    <p:sldId id="282" r:id="rId15"/>
    <p:sldId id="274" r:id="rId16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1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1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1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1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1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00FF00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8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6553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6553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A63A58AC-0644-48FF-9AE7-41FFE105EA8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698500"/>
            <a:ext cx="46545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24085"/>
            <a:ext cx="5486400" cy="419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6553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46553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D3658EB1-25BC-492A-9218-285B65A9189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831613-9B47-4B02-9A1E-01F2FE0233D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D22943-2F8C-450F-8A16-0BB1E3210F32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2934FB-7A06-4A02-A52B-5F69149A5185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7070E5-F5F8-4357-93A8-861633EFDFC8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304FF8-7B3A-4A13-998A-491650FFD448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D36040-6BD3-4C51-A539-4C7C5CF8E671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Comic Sans MS" pitchFamily="66" charset="0"/>
              <a:ea typeface="+mn-ea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Comic Sans MS" pitchFamily="66" charset="0"/>
                <a:ea typeface="+mn-ea"/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Comic Sans MS" pitchFamily="66" charset="0"/>
                <a:ea typeface="+mn-ea"/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Comic Sans MS" pitchFamily="66" charset="0"/>
                <a:ea typeface="+mn-ea"/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Comic Sans MS" pitchFamily="66" charset="0"/>
                  <a:ea typeface="+mn-ea"/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Comic Sans MS" pitchFamily="66" charset="0"/>
                  <a:ea typeface="+mn-ea"/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Comic Sans MS" pitchFamily="66" charset="0"/>
                  <a:ea typeface="+mn-ea"/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Comic Sans MS" pitchFamily="66" charset="0"/>
                  <a:ea typeface="+mn-ea"/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Comic Sans MS" pitchFamily="66" charset="0"/>
                  <a:ea typeface="+mn-ea"/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Comic Sans MS" pitchFamily="66" charset="0"/>
                <a:ea typeface="+mn-ea"/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Comic Sans MS" pitchFamily="66" charset="0"/>
                <a:ea typeface="+mn-ea"/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Comic Sans MS" pitchFamily="66" charset="0"/>
                <a:ea typeface="+mn-ea"/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Comic Sans MS" pitchFamily="66" charset="0"/>
                  <a:ea typeface="+mn-ea"/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Comic Sans MS" pitchFamily="66" charset="0"/>
                  <a:ea typeface="+mn-ea"/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Comic Sans MS" pitchFamily="66" charset="0"/>
                  <a:ea typeface="+mn-ea"/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Comic Sans MS" pitchFamily="66" charset="0"/>
                  <a:ea typeface="+mn-ea"/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Comic Sans MS" pitchFamily="66" charset="0"/>
                  <a:ea typeface="+mn-ea"/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Comic Sans MS" pitchFamily="66" charset="0"/>
              <a:ea typeface="+mn-ea"/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Comic Sans MS" pitchFamily="66" charset="0"/>
              <a:ea typeface="+mn-ea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Used with permission of V. Morris, Phillips Preparatory School</a:t>
            </a:r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CAF111C-C93C-4FE0-9F61-47C9668419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Used with permission of V. Morris, Phillips Preparatory School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C5146E-7657-4551-B55E-C840ADF903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Used with permission of V. Morris, Phillips Preparatory School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F99B80-8616-4891-8579-1794481FF2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Used with permission of V. Morris, Phillips Preparatory School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85EE04-8312-4F02-804F-F5998A33DD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Used with permission of V. Morris, Phillips Preparatory School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A307E7-A220-489C-B70F-BFCCE02D7C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Used with permission of V. Morris, Phillips Preparatory School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BE8134-33C3-4928-B006-2996A1A099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Used with permission of V. Morris, Phillips Preparatory School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91C65-3C5B-4DF8-9102-34D59DD53C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Used with permission of V. Morris, Phillips Preparatory School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F9AADD-929A-439C-83DD-343B8A507F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Used with permission of V. Morris, Phillips Preparatory School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DB50CC-8538-4BF8-B0C3-613BF843EA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Used with permission of V. Morris, Phillips Preparatory School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11EEC8-0EE5-4568-87C5-E13D5DA69A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Used with permission of V. Morris, Phillips Preparatory School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759BD4-DFBE-4C52-817D-10DF419371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Used with permission of V. Morris, Phillips Preparatory School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E8E8A2-579B-41AE-AA18-26FCD4581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Used with permission of V. Morris, Phillips Preparatory School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6AAC2F-F272-4B6F-A60E-613175A892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Used with permission of V. Morris, Phillips Preparatory School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82A493-245A-41D0-A301-E4F0371720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Used with permission of V. Morris, Phillips Preparatory School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F988A6-F5E1-45AB-A62D-E64E1DDCFF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Used with permission of V. Morris, Phillips Preparatory School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794E41-A97E-4BFE-947F-124FC3409F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Used with permission of V. Morris, Phillips Preparatory School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116910-E004-4E3E-8EA6-767B9DF3AB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Used with permission of V. Morris, Phillips Preparatory School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8DE441-EBB5-4EE3-AEF4-8E33AA8917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Used with permission of V. Morris, Phillips Preparatory School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2B070B-34DC-48AE-908A-A34275C71D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Used with permission of V. Morris, Phillips Preparatory School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AB556-8D80-49BC-8E55-65E6741801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Used with permission of V. Morris, Phillips Preparatory School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11F30F-3F58-41EB-BBDA-EA2E80D2E8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Used with permission of V. Morris, Phillips Preparatory School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C0C7DC-DFB7-4EC4-BD36-9FC9D73F23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Comic Sans MS" pitchFamily="66" charset="0"/>
              <a:ea typeface="+mn-ea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Comic Sans MS" pitchFamily="6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Comic Sans MS" pitchFamily="66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Used with permission of V. Morris, Phillips Preparatory School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2BF01C7-F5B9-4E1B-A4D4-E8751D43E8C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39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Comic Sans MS" pitchFamily="66" charset="0"/>
              <a:ea typeface="+mn-ea"/>
            </a:endParaRPr>
          </a:p>
        </p:txBody>
      </p:sp>
      <p:sp>
        <p:nvSpPr>
          <p:cNvPr id="1639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Comic Sans MS" pitchFamily="66" charset="0"/>
              <a:ea typeface="+mn-ea"/>
            </a:endParaRPr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639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Comic Sans MS" pitchFamily="66" charset="0"/>
                <a:ea typeface="+mn-ea"/>
              </a:endParaRPr>
            </a:p>
          </p:txBody>
        </p:sp>
        <p:sp>
          <p:nvSpPr>
            <p:cNvPr id="1639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Comic Sans MS" pitchFamily="66" charset="0"/>
                <a:ea typeface="+mn-ea"/>
              </a:endParaRPr>
            </a:p>
          </p:txBody>
        </p:sp>
        <p:sp>
          <p:nvSpPr>
            <p:cNvPr id="1639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Comic Sans MS" pitchFamily="66" charset="0"/>
                <a:ea typeface="+mn-ea"/>
              </a:endParaRPr>
            </a:p>
          </p:txBody>
        </p:sp>
        <p:sp>
          <p:nvSpPr>
            <p:cNvPr id="1639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Comic Sans MS" pitchFamily="66" charset="0"/>
                <a:ea typeface="+mn-ea"/>
              </a:endParaRPr>
            </a:p>
          </p:txBody>
        </p:sp>
        <p:sp>
          <p:nvSpPr>
            <p:cNvPr id="1639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Comic Sans MS" pitchFamily="66" charset="0"/>
                <a:ea typeface="+mn-ea"/>
              </a:endParaRPr>
            </a:p>
          </p:txBody>
        </p:sp>
        <p:sp>
          <p:nvSpPr>
            <p:cNvPr id="1640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Comic Sans MS" pitchFamily="66" charset="0"/>
                <a:ea typeface="+mn-ea"/>
              </a:endParaRPr>
            </a:p>
          </p:txBody>
        </p:sp>
        <p:sp>
          <p:nvSpPr>
            <p:cNvPr id="1640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Comic Sans MS" pitchFamily="66" charset="0"/>
                <a:ea typeface="+mn-ea"/>
              </a:endParaRPr>
            </a:p>
          </p:txBody>
        </p:sp>
        <p:sp>
          <p:nvSpPr>
            <p:cNvPr id="1640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Comic Sans MS" pitchFamily="66" charset="0"/>
                <a:ea typeface="+mn-ea"/>
              </a:endParaRPr>
            </a:p>
          </p:txBody>
        </p:sp>
        <p:sp>
          <p:nvSpPr>
            <p:cNvPr id="1640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Comic Sans MS" pitchFamily="66" charset="0"/>
                <a:ea typeface="+mn-ea"/>
              </a:endParaRPr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640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Comic Sans MS" pitchFamily="66" charset="0"/>
                    <a:ea typeface="+mn-ea"/>
                  </a:endParaRPr>
                </a:p>
              </p:txBody>
            </p:sp>
            <p:sp>
              <p:nvSpPr>
                <p:cNvPr id="1640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Comic Sans MS" pitchFamily="66" charset="0"/>
                    <a:ea typeface="+mn-ea"/>
                  </a:endParaRPr>
                </a:p>
              </p:txBody>
            </p:sp>
            <p:sp>
              <p:nvSpPr>
                <p:cNvPr id="1640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Comic Sans MS" pitchFamily="66" charset="0"/>
                    <a:ea typeface="+mn-ea"/>
                  </a:endParaRPr>
                </a:p>
              </p:txBody>
            </p:sp>
          </p:grpSp>
          <p:sp>
            <p:nvSpPr>
              <p:cNvPr id="1640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Comic Sans MS" pitchFamily="66" charset="0"/>
                  <a:ea typeface="+mn-ea"/>
                </a:endParaRPr>
              </a:p>
            </p:txBody>
          </p:sp>
          <p:sp>
            <p:nvSpPr>
              <p:cNvPr id="1641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Comic Sans MS" pitchFamily="66" charset="0"/>
                  <a:ea typeface="+mn-ea"/>
                </a:endParaRPr>
              </a:p>
            </p:txBody>
          </p:sp>
          <p:sp>
            <p:nvSpPr>
              <p:cNvPr id="1641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Comic Sans MS" pitchFamily="66" charset="0"/>
                  <a:ea typeface="+mn-ea"/>
                </a:endParaRPr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641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Comic Sans MS" pitchFamily="66" charset="0"/>
                    <a:ea typeface="+mn-ea"/>
                  </a:endParaRPr>
                </a:p>
              </p:txBody>
            </p:sp>
            <p:sp>
              <p:nvSpPr>
                <p:cNvPr id="1641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Comic Sans MS" pitchFamily="66" charset="0"/>
                    <a:ea typeface="+mn-ea"/>
                  </a:endParaRPr>
                </a:p>
              </p:txBody>
            </p:sp>
            <p:sp>
              <p:nvSpPr>
                <p:cNvPr id="1641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Comic Sans MS" pitchFamily="66" charset="0"/>
                    <a:ea typeface="+mn-ea"/>
                  </a:endParaRPr>
                </a:p>
              </p:txBody>
            </p:sp>
            <p:sp>
              <p:nvSpPr>
                <p:cNvPr id="1641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Comic Sans MS" pitchFamily="66" charset="0"/>
                    <a:ea typeface="+mn-ea"/>
                  </a:endParaRPr>
                </a:p>
              </p:txBody>
            </p:sp>
            <p:sp>
              <p:nvSpPr>
                <p:cNvPr id="1641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Comic Sans MS" pitchFamily="66" charset="0"/>
                    <a:ea typeface="+mn-ea"/>
                  </a:endParaRPr>
                </a:p>
              </p:txBody>
            </p:sp>
            <p:sp>
              <p:nvSpPr>
                <p:cNvPr id="1641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Comic Sans MS" pitchFamily="66" charset="0"/>
                    <a:ea typeface="+mn-ea"/>
                  </a:endParaRPr>
                </a:p>
              </p:txBody>
            </p:sp>
            <p:sp>
              <p:nvSpPr>
                <p:cNvPr id="1641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Comic Sans MS" pitchFamily="66" charset="0"/>
                    <a:ea typeface="+mn-ea"/>
                  </a:endParaRPr>
                </a:p>
              </p:txBody>
            </p:sp>
            <p:sp>
              <p:nvSpPr>
                <p:cNvPr id="1642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Comic Sans MS" pitchFamily="66" charset="0"/>
                    <a:ea typeface="+mn-ea"/>
                  </a:endParaRPr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642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Comic Sans MS" pitchFamily="66" charset="0"/>
                <a:ea typeface="+mn-ea"/>
              </a:endParaRPr>
            </a:p>
          </p:txBody>
        </p:sp>
        <p:sp>
          <p:nvSpPr>
            <p:cNvPr id="1642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Comic Sans MS" pitchFamily="66" charset="0"/>
                <a:ea typeface="+mn-ea"/>
              </a:endParaRPr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642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Comic Sans MS" pitchFamily="66" charset="0"/>
                  <a:ea typeface="+mn-ea"/>
                </a:endParaRPr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642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Comic Sans MS" pitchFamily="66" charset="0"/>
                    <a:ea typeface="+mn-ea"/>
                  </a:endParaRPr>
                </a:p>
              </p:txBody>
            </p:sp>
            <p:sp>
              <p:nvSpPr>
                <p:cNvPr id="1642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Comic Sans MS" pitchFamily="66" charset="0"/>
                    <a:ea typeface="+mn-ea"/>
                  </a:endParaRPr>
                </a:p>
              </p:txBody>
            </p:sp>
            <p:sp>
              <p:nvSpPr>
                <p:cNvPr id="1643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Comic Sans MS" pitchFamily="66" charset="0"/>
                    <a:ea typeface="+mn-ea"/>
                  </a:endParaRPr>
                </a:p>
              </p:txBody>
            </p:sp>
            <p:sp>
              <p:nvSpPr>
                <p:cNvPr id="1643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Comic Sans MS" pitchFamily="66" charset="0"/>
                    <a:ea typeface="+mn-ea"/>
                  </a:endParaRPr>
                </a:p>
              </p:txBody>
            </p:sp>
            <p:sp>
              <p:nvSpPr>
                <p:cNvPr id="1643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Comic Sans MS" pitchFamily="66" charset="0"/>
                    <a:ea typeface="+mn-ea"/>
                  </a:endParaRPr>
                </a:p>
              </p:txBody>
            </p:sp>
            <p:sp>
              <p:nvSpPr>
                <p:cNvPr id="1643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Comic Sans MS" pitchFamily="66" charset="0"/>
                    <a:ea typeface="+mn-ea"/>
                  </a:endParaRPr>
                </a:p>
              </p:txBody>
            </p:sp>
            <p:sp>
              <p:nvSpPr>
                <p:cNvPr id="1643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Comic Sans MS" pitchFamily="66" charset="0"/>
                    <a:ea typeface="+mn-ea"/>
                  </a:endParaRPr>
                </a:p>
              </p:txBody>
            </p:sp>
            <p:sp>
              <p:nvSpPr>
                <p:cNvPr id="1643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Comic Sans MS" pitchFamily="66" charset="0"/>
                    <a:ea typeface="+mn-ea"/>
                  </a:endParaRPr>
                </a:p>
              </p:txBody>
            </p:sp>
          </p:grpSp>
        </p:grpSp>
        <p:sp>
          <p:nvSpPr>
            <p:cNvPr id="1643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Comic Sans MS" pitchFamily="66" charset="0"/>
                <a:ea typeface="+mn-e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638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638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638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638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638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pitchFamily="1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ea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Used with permission of V. Morris, Phillips Preparatory School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fld id="{567E116B-211F-45C8-9D37-684A33AA4BC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66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66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66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66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66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1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Elephant" pitchFamily="18" charset="0"/>
                <a:ea typeface="+mj-ea"/>
              </a:rPr>
              <a:t>AIR MASSES AND FRONTS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 Unicode MS" pitchFamily="34" charset="-128"/>
                <a:ea typeface="+mn-ea"/>
              </a:rPr>
              <a:t> </a:t>
            </a: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C67C83-514E-4FF7-B48B-931DCAD17FF8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-152400" y="0"/>
            <a:ext cx="8839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/>
              <a:t>Stationary Front</a:t>
            </a:r>
          </a:p>
        </p:txBody>
      </p:sp>
      <p:pic>
        <p:nvPicPr>
          <p:cNvPr id="7172" name="Picture 4" descr="http://www.windows.ucar.edu/earth/Atmosphere/images/stationary_front_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276600"/>
            <a:ext cx="6019800" cy="342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0" y="1524000"/>
            <a:ext cx="91440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/>
              <a:t>When a cold air mass and warm air mass meet, but neither air mass has enough force to move the other air mass.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3820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500" dirty="0"/>
              <a:t>Stationary Front Symbol</a:t>
            </a:r>
          </a:p>
        </p:txBody>
      </p:sp>
      <p:pic>
        <p:nvPicPr>
          <p:cNvPr id="22531" name="Picture 4" descr="http://members.aol.com/pakulda/images/stpptsf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752600"/>
            <a:ext cx="3657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/>
              <a:t>Occluded</a:t>
            </a:r>
            <a:r>
              <a:rPr lang="en-US" sz="10000" dirty="0"/>
              <a:t> </a:t>
            </a:r>
            <a:r>
              <a:rPr lang="en-US" sz="6000" dirty="0"/>
              <a:t>Front</a:t>
            </a:r>
          </a:p>
        </p:txBody>
      </p:sp>
      <p:pic>
        <p:nvPicPr>
          <p:cNvPr id="8196" name="Picture 4" descr="http://www.atmosphere.mpg.de/media/archive/59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563938"/>
            <a:ext cx="5867400" cy="329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0" y="1447800"/>
            <a:ext cx="91440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/>
              <a:t>When a warm air mass is caught between two cooler air masses and the thicker cold air masses move underneath the thinner warm air mass and push it upward.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9200"/>
            <a:ext cx="7467600" cy="2057400"/>
          </a:xfrm>
        </p:spPr>
        <p:txBody>
          <a:bodyPr/>
          <a:lstStyle/>
          <a:p>
            <a:pPr eaLnBrk="1" hangingPunct="1"/>
            <a:r>
              <a:rPr lang="en-US" dirty="0" smtClean="0"/>
              <a:t>Occluded front symbol – The directions that the bumps face is the direction the front is moving.</a:t>
            </a:r>
          </a:p>
        </p:txBody>
      </p:sp>
      <p:pic>
        <p:nvPicPr>
          <p:cNvPr id="24579" name="Picture 4" descr="http://www.ametsoc.org/amsedu/dstreme/extras/wxsym/f_oc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581400"/>
            <a:ext cx="7772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5" descr="US Current Weath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4800"/>
            <a:ext cx="9144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D7AFCC-CC48-45F9-B9EB-B442CB4784FE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752600"/>
            <a:ext cx="7086600" cy="3657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Arial" charset="0"/>
              </a:rPr>
              <a:t>=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u="sng" dirty="0" smtClean="0">
                <a:solidFill>
                  <a:srgbClr val="FF0000"/>
                </a:solidFill>
                <a:latin typeface="Arial" charset="0"/>
              </a:rPr>
              <a:t>Warm air</a:t>
            </a:r>
            <a:r>
              <a:rPr lang="en-US" sz="2400" dirty="0" smtClean="0">
                <a:latin typeface="Arial" charset="0"/>
              </a:rPr>
              <a:t> forms over </a:t>
            </a:r>
            <a:r>
              <a:rPr lang="en-US" sz="2400" b="1" u="sng" dirty="0" smtClean="0">
                <a:solidFill>
                  <a:srgbClr val="FF0000"/>
                </a:solidFill>
                <a:latin typeface="Arial" charset="0"/>
              </a:rPr>
              <a:t>tropical</a:t>
            </a:r>
            <a:r>
              <a:rPr lang="en-US" sz="2400" dirty="0" smtClean="0">
                <a:latin typeface="Arial" charset="0"/>
              </a:rPr>
              <a:t> regions near the equator.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Arial" charset="0"/>
              </a:rPr>
              <a:t>     </a:t>
            </a:r>
            <a:r>
              <a:rPr lang="en-US" sz="2400" b="1" u="sng" dirty="0" smtClean="0">
                <a:solidFill>
                  <a:srgbClr val="FF0000"/>
                </a:solidFill>
                <a:latin typeface="Arial" charset="0"/>
              </a:rPr>
              <a:t>T- Tropical</a:t>
            </a:r>
          </a:p>
          <a:p>
            <a:pPr eaLnBrk="1" hangingPunct="1">
              <a:lnSpc>
                <a:spcPct val="80000"/>
              </a:lnSpc>
            </a:pPr>
            <a:endParaRPr lang="en-US" sz="2400" b="1" u="sng" dirty="0" smtClean="0">
              <a:solidFill>
                <a:srgbClr val="33CCFF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33CCFF"/>
                </a:solidFill>
                <a:latin typeface="Arial" charset="0"/>
              </a:rPr>
              <a:t> </a:t>
            </a:r>
            <a:r>
              <a:rPr lang="en-US" sz="2400" b="1" u="sng" dirty="0" smtClean="0">
                <a:solidFill>
                  <a:srgbClr val="33CCFF"/>
                </a:solidFill>
                <a:latin typeface="Arial" charset="0"/>
              </a:rPr>
              <a:t>Cold</a:t>
            </a:r>
            <a:r>
              <a:rPr lang="en-US" sz="2400" b="1" u="sng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400" b="1" u="sng" dirty="0" smtClean="0">
                <a:solidFill>
                  <a:srgbClr val="33CCFF"/>
                </a:solidFill>
                <a:latin typeface="Arial" charset="0"/>
              </a:rPr>
              <a:t>air</a:t>
            </a:r>
            <a:r>
              <a:rPr lang="en-US" sz="2400" dirty="0" smtClean="0">
                <a:latin typeface="Arial" charset="0"/>
              </a:rPr>
              <a:t> forms over </a:t>
            </a:r>
            <a:r>
              <a:rPr lang="en-US" sz="2400" b="1" u="sng" dirty="0" smtClean="0">
                <a:solidFill>
                  <a:srgbClr val="33CCFF"/>
                </a:solidFill>
                <a:latin typeface="Arial" charset="0"/>
              </a:rPr>
              <a:t>polar </a:t>
            </a:r>
            <a:r>
              <a:rPr lang="en-US" sz="2400" dirty="0" smtClean="0">
                <a:latin typeface="Arial" charset="0"/>
              </a:rPr>
              <a:t>regions.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 smtClean="0">
                <a:solidFill>
                  <a:srgbClr val="33CCFF"/>
                </a:solidFill>
                <a:latin typeface="Arial" charset="0"/>
              </a:rPr>
              <a:t>      </a:t>
            </a:r>
            <a:r>
              <a:rPr lang="en-US" sz="2400" b="1" u="sng" dirty="0" smtClean="0">
                <a:solidFill>
                  <a:srgbClr val="33CCFF"/>
                </a:solidFill>
                <a:latin typeface="Arial" charset="0"/>
              </a:rPr>
              <a:t>P- Polar</a:t>
            </a:r>
          </a:p>
          <a:p>
            <a:pPr eaLnBrk="1" hangingPunct="1">
              <a:lnSpc>
                <a:spcPct val="80000"/>
              </a:lnSpc>
            </a:pPr>
            <a:endParaRPr lang="en-US" sz="2400" b="1" u="sng" dirty="0" smtClean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u="sng" dirty="0" smtClean="0">
                <a:solidFill>
                  <a:srgbClr val="0000FF"/>
                </a:solidFill>
                <a:latin typeface="Arial" charset="0"/>
              </a:rPr>
              <a:t>Wet</a:t>
            </a:r>
            <a:r>
              <a:rPr lang="en-US" sz="2400" b="1" u="sng" dirty="0" smtClean="0">
                <a:latin typeface="Arial" charset="0"/>
              </a:rPr>
              <a:t> </a:t>
            </a:r>
            <a:r>
              <a:rPr lang="en-US" sz="2400" b="1" u="sng" dirty="0" smtClean="0">
                <a:solidFill>
                  <a:srgbClr val="0000FF"/>
                </a:solidFill>
                <a:latin typeface="Arial" charset="0"/>
              </a:rPr>
              <a:t>air</a:t>
            </a:r>
            <a:r>
              <a:rPr lang="en-US" sz="2400" dirty="0" smtClean="0">
                <a:latin typeface="Arial" charset="0"/>
              </a:rPr>
              <a:t> masses form over </a:t>
            </a:r>
            <a:r>
              <a:rPr lang="en-US" sz="2400" b="1" u="sng" dirty="0" smtClean="0">
                <a:solidFill>
                  <a:srgbClr val="0000FF"/>
                </a:solidFill>
                <a:latin typeface="Arial" charset="0"/>
              </a:rPr>
              <a:t>water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Arial" charset="0"/>
              </a:rPr>
              <a:t>     </a:t>
            </a:r>
            <a:r>
              <a:rPr lang="en-US" sz="2400" b="1" u="sng" dirty="0" smtClean="0">
                <a:solidFill>
                  <a:srgbClr val="0000FF"/>
                </a:solidFill>
                <a:latin typeface="Arial" charset="0"/>
              </a:rPr>
              <a:t>m- maritime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 dirty="0" smtClean="0">
              <a:solidFill>
                <a:srgbClr val="00FF00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u="sng" dirty="0" smtClean="0">
                <a:solidFill>
                  <a:srgbClr val="00FF00"/>
                </a:solidFill>
                <a:latin typeface="Arial" charset="0"/>
              </a:rPr>
              <a:t> Dry air</a:t>
            </a:r>
            <a:r>
              <a:rPr lang="en-US" sz="2400" dirty="0" smtClean="0">
                <a:latin typeface="Arial" charset="0"/>
              </a:rPr>
              <a:t> masses from over </a:t>
            </a:r>
            <a:r>
              <a:rPr lang="en-US" sz="2400" b="1" u="sng" dirty="0" smtClean="0">
                <a:solidFill>
                  <a:srgbClr val="00FF00"/>
                </a:solidFill>
                <a:latin typeface="Arial" charset="0"/>
              </a:rPr>
              <a:t>land.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 smtClean="0">
                <a:solidFill>
                  <a:srgbClr val="00FF00"/>
                </a:solidFill>
                <a:latin typeface="Arial" charset="0"/>
              </a:rPr>
              <a:t>     </a:t>
            </a:r>
            <a:r>
              <a:rPr lang="en-US" sz="2400" b="1" u="sng" dirty="0" smtClean="0">
                <a:solidFill>
                  <a:srgbClr val="00FF00"/>
                </a:solidFill>
                <a:latin typeface="Arial" charset="0"/>
              </a:rPr>
              <a:t>c- continental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u="sng" dirty="0" smtClean="0">
              <a:latin typeface="Arial" charset="0"/>
            </a:endParaRPr>
          </a:p>
        </p:txBody>
      </p:sp>
      <p:sp>
        <p:nvSpPr>
          <p:cNvPr id="29699" name="WordArt 4"/>
          <p:cNvSpPr>
            <a:spLocks noChangeArrowheads="1" noChangeShapeType="1" noTextEdit="1"/>
          </p:cNvSpPr>
          <p:nvPr/>
        </p:nvSpPr>
        <p:spPr bwMode="auto">
          <a:xfrm>
            <a:off x="1219200" y="152400"/>
            <a:ext cx="62484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1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Air Masses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BF352F-0475-49C4-A35F-DE566E2EB569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u="sng" dirty="0" smtClean="0">
                <a:latin typeface="Arial" charset="0"/>
              </a:rPr>
              <a:t>Moisture content is noted by the first letter.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0000FF"/>
                </a:solidFill>
                <a:latin typeface="Arial" charset="0"/>
              </a:rPr>
              <a:t>m</a:t>
            </a:r>
            <a:r>
              <a:rPr lang="en-US" sz="2800" dirty="0" smtClean="0">
                <a:latin typeface="Arial" charset="0"/>
              </a:rPr>
              <a:t> – </a:t>
            </a:r>
            <a:r>
              <a:rPr lang="en-US" sz="2800" dirty="0" smtClean="0">
                <a:solidFill>
                  <a:srgbClr val="0000FF"/>
                </a:solidFill>
                <a:latin typeface="Arial" charset="0"/>
              </a:rPr>
              <a:t>maritime</a:t>
            </a:r>
            <a:r>
              <a:rPr lang="en-US" sz="2800" dirty="0" smtClean="0">
                <a:latin typeface="Arial" charset="0"/>
              </a:rPr>
              <a:t> – </a:t>
            </a:r>
            <a:r>
              <a:rPr lang="en-US" sz="2800" dirty="0" smtClean="0">
                <a:solidFill>
                  <a:srgbClr val="0000FF"/>
                </a:solidFill>
                <a:latin typeface="Arial" charset="0"/>
              </a:rPr>
              <a:t>wet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hlink"/>
                </a:solidFill>
                <a:latin typeface="Arial" charset="0"/>
              </a:rPr>
              <a:t>c </a:t>
            </a:r>
            <a:r>
              <a:rPr lang="en-US" sz="2800" dirty="0" smtClean="0">
                <a:latin typeface="Arial" charset="0"/>
              </a:rPr>
              <a:t>–</a:t>
            </a:r>
            <a:r>
              <a:rPr lang="en-US" sz="2800" dirty="0" smtClean="0">
                <a:solidFill>
                  <a:schemeClr val="hlink"/>
                </a:solidFill>
                <a:latin typeface="Arial" charset="0"/>
              </a:rPr>
              <a:t> continental</a:t>
            </a:r>
            <a:r>
              <a:rPr lang="en-US" sz="2800" dirty="0" smtClean="0">
                <a:latin typeface="Arial" charset="0"/>
              </a:rPr>
              <a:t> – </a:t>
            </a:r>
            <a:r>
              <a:rPr lang="en-US" sz="2800" dirty="0" smtClean="0">
                <a:solidFill>
                  <a:schemeClr val="hlink"/>
                </a:solidFill>
                <a:latin typeface="Arial" charset="0"/>
              </a:rPr>
              <a:t>dry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u="sng" dirty="0" smtClean="0">
                <a:latin typeface="Arial" charset="0"/>
              </a:rPr>
              <a:t>Temperature is noted by the second letter.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33CCFF"/>
                </a:solidFill>
                <a:latin typeface="Arial" charset="0"/>
              </a:rPr>
              <a:t>P</a:t>
            </a:r>
            <a:r>
              <a:rPr lang="en-US" sz="2800" dirty="0" smtClean="0">
                <a:latin typeface="Arial" charset="0"/>
              </a:rPr>
              <a:t> – </a:t>
            </a:r>
            <a:r>
              <a:rPr lang="en-US" sz="2800" dirty="0" smtClean="0">
                <a:solidFill>
                  <a:srgbClr val="33CCFF"/>
                </a:solidFill>
                <a:latin typeface="Arial" charset="0"/>
              </a:rPr>
              <a:t>polar</a:t>
            </a:r>
            <a:r>
              <a:rPr lang="en-US" sz="2800" dirty="0" smtClean="0">
                <a:latin typeface="Arial" charset="0"/>
              </a:rPr>
              <a:t> – </a:t>
            </a:r>
            <a:r>
              <a:rPr lang="en-US" sz="2800" dirty="0" smtClean="0">
                <a:solidFill>
                  <a:srgbClr val="33CCFF"/>
                </a:solidFill>
                <a:latin typeface="Arial" charset="0"/>
              </a:rPr>
              <a:t>cool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dirty="0" smtClean="0">
                <a:latin typeface="Arial" charset="0"/>
              </a:rPr>
              <a:t> – 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tropical</a:t>
            </a:r>
            <a:r>
              <a:rPr lang="en-US" sz="2800" dirty="0" smtClean="0">
                <a:latin typeface="Arial" charset="0"/>
              </a:rPr>
              <a:t> - 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warm</a:t>
            </a:r>
          </a:p>
        </p:txBody>
      </p:sp>
      <p:sp>
        <p:nvSpPr>
          <p:cNvPr id="31747" name="WordArt 4"/>
          <p:cNvSpPr>
            <a:spLocks noChangeArrowheads="1" noChangeShapeType="1" noTextEdit="1"/>
          </p:cNvSpPr>
          <p:nvPr/>
        </p:nvSpPr>
        <p:spPr bwMode="auto">
          <a:xfrm>
            <a:off x="2286000" y="457200"/>
            <a:ext cx="404812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Air masses</a:t>
            </a:r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F428A8-1E10-42B7-A591-7217D27AD603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4" descr="stpptam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4400" y="304800"/>
            <a:ext cx="7086600" cy="6019801"/>
          </a:xfrm>
        </p:spPr>
      </p:pic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BA38B8-7C5F-4423-B583-CF5356A09B8E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mtClean="0">
                <a:latin typeface="Arial" charset="0"/>
              </a:rPr>
              <a:t>A </a:t>
            </a:r>
            <a:r>
              <a:rPr lang="en-US" u="sng" smtClean="0">
                <a:latin typeface="Arial" charset="0"/>
              </a:rPr>
              <a:t>front is a boundary between air masses</a:t>
            </a:r>
            <a:r>
              <a:rPr lang="en-US" smtClean="0">
                <a:latin typeface="Arial" charset="0"/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b="1" u="sng" smtClean="0">
                <a:latin typeface="Arial" charset="0"/>
              </a:rPr>
              <a:t>Four types of fronts and map symbols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u="sng" smtClean="0">
                <a:latin typeface="Arial" charset="0"/>
              </a:rPr>
              <a:t>Cold front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u="sng" smtClean="0">
                <a:latin typeface="Arial" charset="0"/>
              </a:rPr>
              <a:t>Warm front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u="sng" smtClean="0">
                <a:latin typeface="Arial" charset="0"/>
              </a:rPr>
              <a:t>Occluded  front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u="sng" smtClean="0">
                <a:latin typeface="Arial" charset="0"/>
              </a:rPr>
              <a:t>Stationary front</a:t>
            </a:r>
          </a:p>
        </p:txBody>
      </p:sp>
      <p:sp>
        <p:nvSpPr>
          <p:cNvPr id="35843" name="WordArt 4"/>
          <p:cNvSpPr>
            <a:spLocks noChangeArrowheads="1" noChangeShapeType="1" noTextEdit="1"/>
          </p:cNvSpPr>
          <p:nvPr/>
        </p:nvSpPr>
        <p:spPr bwMode="auto">
          <a:xfrm>
            <a:off x="2438400" y="381000"/>
            <a:ext cx="3690938" cy="1158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Fronts</a:t>
            </a:r>
          </a:p>
        </p:txBody>
      </p:sp>
      <p:pic>
        <p:nvPicPr>
          <p:cNvPr id="35844" name="Picture 5" descr="Weather_Front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4114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11C80B-5911-4073-88E5-C9169CEA7C04}" type="slidenum">
              <a:rPr lang="en-US"/>
              <a:pPr/>
              <a:t>5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0"/>
              <a:t>Cold Front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1524000"/>
            <a:ext cx="83058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/>
              <a:t>When a fast moving cold air mass runs into a slow moving warm air mass and the thicker cold air slides under the lighter warmer air.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3084513" y="2551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126" name="Picture 6" descr="Cold Fro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733800"/>
            <a:ext cx="5943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95400"/>
            <a:ext cx="7772400" cy="1752600"/>
          </a:xfrm>
        </p:spPr>
        <p:txBody>
          <a:bodyPr/>
          <a:lstStyle/>
          <a:p>
            <a:pPr eaLnBrk="1" hangingPunct="1"/>
            <a:r>
              <a:rPr lang="en-US" smtClean="0"/>
              <a:t>A cold front symbol—The direction that the teeth point indicate the direction the front is moving.</a:t>
            </a:r>
          </a:p>
        </p:txBody>
      </p:sp>
      <p:pic>
        <p:nvPicPr>
          <p:cNvPr id="38915" name="Picture 4" descr="http://www.ametsoc.org/amsedu/dstreme/extras/wxsym/f_col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581400"/>
            <a:ext cx="7543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/>
              <a:t>Warm Front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084513" y="2551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6149" name="Picture 5" descr="Warm Fro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276600"/>
            <a:ext cx="54864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0" y="1600200"/>
            <a:ext cx="83058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/>
              <a:t>When a moving warm air mass collides with a slowly moving cold air mass and the warm air moves over the cold air.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43000"/>
            <a:ext cx="7772400" cy="1752600"/>
          </a:xfrm>
        </p:spPr>
        <p:txBody>
          <a:bodyPr/>
          <a:lstStyle/>
          <a:p>
            <a:pPr eaLnBrk="1" hangingPunct="1"/>
            <a:r>
              <a:rPr lang="en-US" smtClean="0"/>
              <a:t>Warm Front symbol—The directions that the bumps face is the direction the front is moving.</a:t>
            </a:r>
          </a:p>
        </p:txBody>
      </p:sp>
      <p:pic>
        <p:nvPicPr>
          <p:cNvPr id="40963" name="Picture 4" descr="http://www.ametsoc.org/amsedu/dstreme/extras/wxsym/f_war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352800"/>
            <a:ext cx="7239000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rayons 1">
    <a:dk1>
      <a:srgbClr val="000000"/>
    </a:dk1>
    <a:lt1>
      <a:srgbClr val="FFFFFF"/>
    </a:lt1>
    <a:dk2>
      <a:srgbClr val="FF0000"/>
    </a:dk2>
    <a:lt2>
      <a:srgbClr val="FFB800"/>
    </a:lt2>
    <a:accent1>
      <a:srgbClr val="FFEF66"/>
    </a:accent1>
    <a:accent2>
      <a:srgbClr val="000000"/>
    </a:accent2>
    <a:accent3>
      <a:srgbClr val="FFFFFF"/>
    </a:accent3>
    <a:accent4>
      <a:srgbClr val="000000"/>
    </a:accent4>
    <a:accent5>
      <a:srgbClr val="FFF6B8"/>
    </a:accent5>
    <a:accent6>
      <a:srgbClr val="000000"/>
    </a:accent6>
    <a:hlink>
      <a:srgbClr val="00B200"/>
    </a:hlink>
    <a:folHlink>
      <a:srgbClr val="703D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1614</TotalTime>
  <Words>296</Words>
  <Application>Microsoft Office PowerPoint</Application>
  <PresentationFormat>On-screen Show (4:3)</PresentationFormat>
  <Paragraphs>54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Crayons</vt:lpstr>
      <vt:lpstr>Default Design</vt:lpstr>
      <vt:lpstr>AIR MASSES AND FRONTS</vt:lpstr>
      <vt:lpstr>Slide 2</vt:lpstr>
      <vt:lpstr>Slide 3</vt:lpstr>
      <vt:lpstr>Slide 4</vt:lpstr>
      <vt:lpstr>Slide 5</vt:lpstr>
      <vt:lpstr>Slide 6</vt:lpstr>
      <vt:lpstr>A cold front symbol—The direction that the teeth point indicate the direction the front is moving.</vt:lpstr>
      <vt:lpstr>Slide 8</vt:lpstr>
      <vt:lpstr>Warm Front symbol—The directions that the bumps face is the direction the front is moving.</vt:lpstr>
      <vt:lpstr>Slide 10</vt:lpstr>
      <vt:lpstr>Slide 11</vt:lpstr>
      <vt:lpstr>Slide 12</vt:lpstr>
      <vt:lpstr>Occluded front symbol – The directions that the bumps face is the direction the front is moving.</vt:lpstr>
      <vt:lpstr>Slide 14</vt:lpstr>
    </vt:vector>
  </TitlesOfParts>
  <Company>Mobile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MASSES AND FRONTS</dc:title>
  <dc:creator>MCPSS</dc:creator>
  <cp:lastModifiedBy>Debbie</cp:lastModifiedBy>
  <cp:revision>33</cp:revision>
  <dcterms:created xsi:type="dcterms:W3CDTF">2014-03-26T15:40:19Z</dcterms:created>
  <dcterms:modified xsi:type="dcterms:W3CDTF">2014-03-26T23:14:55Z</dcterms:modified>
</cp:coreProperties>
</file>